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44.xml" ContentType="application/vnd.openxmlformats-officedocument.presentationml.tags+xml"/>
  <Override PartName="/ppt/tags/tag17.xml" ContentType="application/vnd.openxmlformats-officedocument.presentationml.tags+xml"/>
  <Override PartName="/ppt/tags/tag15.xml" ContentType="application/vnd.openxmlformats-officedocument.presentationml.tags+xml"/>
  <Override PartName="/ppt/tags/tag14.xml" ContentType="application/vnd.openxmlformats-officedocument.presentationml.tags+xml"/>
  <Override PartName="/ppt/tags/tag16.xml" ContentType="application/vnd.openxmlformats-officedocument.presentationml.tags+xml"/>
  <Override PartName="/ppt/tags/tag19.xml" ContentType="application/vnd.openxmlformats-officedocument.presentationml.tags+xml"/>
  <Override PartName="/ppt/tags/tag13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18.xml" ContentType="application/vnd.openxmlformats-officedocument.presentationml.tags+xml"/>
  <Override PartName="/ppt/tags/tag8.xml" ContentType="application/vnd.openxmlformats-officedocument.presentationml.tags+xml"/>
  <Override PartName="/ppt/tags/tag11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25.xml" ContentType="application/vnd.openxmlformats-officedocument.presentationml.tags+xml"/>
  <Override PartName="/ppt/tags/tag41.xml" ContentType="application/vnd.openxmlformats-officedocument.presentationml.tags+xml"/>
  <Override PartName="/ppt/tags/tag40.xml" ContentType="application/vnd.openxmlformats-officedocument.presentationml.tags+xml"/>
  <Override PartName="/ppt/tags/tag39.xml" ContentType="application/vnd.openxmlformats-officedocument.presentationml.tags+xml"/>
  <Override PartName="/ppt/tags/tag38.xml" ContentType="application/vnd.openxmlformats-officedocument.presentationml.tags+xml"/>
  <Override PartName="/ppt/tags/tag37.xml" ContentType="application/vnd.openxmlformats-officedocument.presentationml.tags+xml"/>
  <Override PartName="/ppt/tags/tag49.xml" ContentType="application/vnd.openxmlformats-officedocument.presentationml.tags+xml"/>
  <Override PartName="/ppt/tags/tag48.xml" ContentType="application/vnd.openxmlformats-officedocument.presentationml.tags+xml"/>
  <Override PartName="/ppt/tags/tag47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3.xml" ContentType="application/vnd.openxmlformats-officedocument.presentationml.tags+xml"/>
  <Override PartName="/ppt/tags/tag42.xml" ContentType="application/vnd.openxmlformats-officedocument.presentationml.tags+xml"/>
  <Override PartName="/ppt/tags/tag36.xml" ContentType="application/vnd.openxmlformats-officedocument.presentationml.tags+xml"/>
  <Override PartName="/ppt/tags/tag35.xml" ContentType="application/vnd.openxmlformats-officedocument.presentationml.tags+xml"/>
  <Override PartName="/ppt/tags/tag34.xml" ContentType="application/vnd.openxmlformats-officedocument.presentationml.tags+xml"/>
  <Override PartName="/docProps/custom.xml" ContentType="application/vnd.openxmlformats-officedocument.custom-properties+xml"/>
  <Override PartName="/ppt/tags/tag28.xml" ContentType="application/vnd.openxmlformats-officedocument.presentationml.tags+xml"/>
  <Override PartName="/ppt/tags/tag27.xml" ContentType="application/vnd.openxmlformats-officedocument.presentationml.tags+xml"/>
  <Override PartName="/ppt/tags/tag26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29.xml" ContentType="application/vnd.openxmlformats-officedocument.presentationml.tags+xml"/>
  <Override PartName="/ppt/tags/tag33.xml" ContentType="application/vnd.openxmlformats-officedocument.presentationml.tags+xml"/>
  <Override PartName="/ppt/tags/tag32.xml" ContentType="application/vnd.openxmlformats-officedocument.presentationml.tags+xml"/>
  <Override PartName="/ppt/tags/tag31.xml" ContentType="application/vnd.openxmlformats-officedocument.presentationml.tags+xml"/>
  <Override PartName="/ppt/tags/tag30.xml" ContentType="application/vnd.openxmlformats-officedocument.presentationml.tags+xml"/>
  <Override PartName="/ppt/tags/tag24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57" r:id="rId3"/>
    <p:sldId id="458" r:id="rId4"/>
    <p:sldId id="460" r:id="rId5"/>
    <p:sldId id="462" r:id="rId6"/>
    <p:sldId id="464" r:id="rId7"/>
    <p:sldId id="461" r:id="rId8"/>
    <p:sldId id="465" r:id="rId9"/>
    <p:sldId id="466" r:id="rId10"/>
    <p:sldId id="451" r:id="rId11"/>
    <p:sldId id="454" r:id="rId12"/>
    <p:sldId id="455" r:id="rId13"/>
    <p:sldId id="456" r:id="rId14"/>
    <p:sldId id="453" r:id="rId15"/>
    <p:sldId id="44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53A3831-5EB5-40D0-A8BD-6646BB15AADD}">
          <p14:sldIdLst>
            <p14:sldId id="256"/>
          </p14:sldIdLst>
        </p14:section>
        <p14:section name="表位库建设计划" id="{B2C3F257-4E59-4585-93D1-484F380B73B9}">
          <p14:sldIdLst>
            <p14:sldId id="457"/>
            <p14:sldId id="458"/>
            <p14:sldId id="460"/>
            <p14:sldId id="462"/>
            <p14:sldId id="464"/>
            <p14:sldId id="461"/>
            <p14:sldId id="465"/>
            <p14:sldId id="466"/>
          </p14:sldIdLst>
        </p14:section>
        <p14:section name="IEDB" id="{0B9EE762-4464-4029-93F6-CED1419F3FB5}">
          <p14:sldIdLst>
            <p14:sldId id="451"/>
            <p14:sldId id="454"/>
            <p14:sldId id="455"/>
            <p14:sldId id="456"/>
            <p14:sldId id="453"/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72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90074"/>
    <a:srgbClr val="9F9F00"/>
    <a:srgbClr val="F1F100"/>
    <a:srgbClr val="BE8FA6"/>
    <a:srgbClr val="2DE02D"/>
    <a:srgbClr val="8E8E00"/>
    <a:srgbClr val="8484FF"/>
    <a:srgbClr val="6969D2"/>
    <a:srgbClr val="DA1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6" autoAdjust="0"/>
    <p:restoredTop sz="93775" autoAdjust="0"/>
  </p:normalViewPr>
  <p:slideViewPr>
    <p:cSldViewPr snapToGrid="0">
      <p:cViewPr varScale="1">
        <p:scale>
          <a:sx n="66" d="100"/>
          <a:sy n="66" d="100"/>
        </p:scale>
        <p:origin x="444" y="52"/>
      </p:cViewPr>
      <p:guideLst>
        <p:guide orient="horz" pos="237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036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EBCCA50-2F7F-452F-87D4-338E369BDE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1F490D-CCBF-4457-835F-64C85AEBD8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E8F1A-EE3F-42FE-9473-29187181B8BE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F04546-D02B-4E96-BAD8-B7C8E4A5C4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EF5F81-17F7-4405-8293-BB3E2A5F74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52970-259A-4794-AA64-7EBE5BD417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03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4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35" y="0"/>
            <a:ext cx="12191365" cy="6857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6" name="图片 2" descr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541145"/>
            <a:ext cx="12192000" cy="53168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389115" y="1550035"/>
            <a:ext cx="9104630" cy="551815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kumimoji="0" lang="zh-CN" altLang="en-US" sz="3000" b="1" i="0" u="none" strike="noStrike" kern="1200" cap="none" spc="281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单击此处编辑标题（微软雅黑</a:t>
            </a:r>
            <a:r>
              <a:rPr lang="en-US" altLang="zh-CN" dirty="0"/>
              <a:t> 30</a:t>
            </a:r>
            <a:r>
              <a:rPr dirty="0"/>
              <a:t>号字体）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389115" y="2205355"/>
            <a:ext cx="9104630" cy="48133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单击此处编辑副标题及作者名称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89115" y="5976580"/>
            <a:ext cx="2700000" cy="316800"/>
          </a:xfrm>
        </p:spPr>
        <p:txBody>
          <a:bodyPr/>
          <a:lstStyle>
            <a:lvl1pPr algn="l">
              <a:defRPr/>
            </a:lvl1pPr>
          </a:lstStyle>
          <a:p>
            <a:fld id="{760FBDFE-C587-4B4C-A407-44438C67B59E}" type="datetimeFigureOut">
              <a:rPr lang="zh-CN" altLang="en-US" smtClean="0"/>
              <a:t>2023/6/25</a:t>
            </a:fld>
            <a:endParaRPr lang="zh-CN" altLang="en-US"/>
          </a:p>
        </p:txBody>
      </p:sp>
      <p:pic>
        <p:nvPicPr>
          <p:cNvPr id="478" name="Picture 12" descr="Picture 12"/>
          <p:cNvPicPr>
            <a:picLocks noChangeAspect="1"/>
          </p:cNvPicPr>
          <p:nvPr userDrawn="1"/>
        </p:nvPicPr>
        <p:blipFill>
          <a:blip r:embed="rId6"/>
          <a:srcRect t="23204" b="26710"/>
          <a:stretch>
            <a:fillRect/>
          </a:stretch>
        </p:blipFill>
        <p:spPr>
          <a:xfrm>
            <a:off x="217804" y="204470"/>
            <a:ext cx="2010412" cy="5664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4A561A1-52FB-4A14-9DB0-5D56D51C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Picture 12"/>
          <p:cNvPicPr>
            <a:picLocks noChangeAspect="1"/>
          </p:cNvPicPr>
          <p:nvPr userDrawn="1"/>
        </p:nvPicPr>
        <p:blipFill>
          <a:blip r:embed="rId2"/>
          <a:srcRect t="23204" b="26710"/>
          <a:stretch>
            <a:fillRect/>
          </a:stretch>
        </p:blipFill>
        <p:spPr>
          <a:xfrm>
            <a:off x="217804" y="204470"/>
            <a:ext cx="2010412" cy="5664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Picture 12"/>
          <p:cNvPicPr>
            <a:picLocks noChangeAspect="1"/>
          </p:cNvPicPr>
          <p:nvPr userDrawn="1"/>
        </p:nvPicPr>
        <p:blipFill>
          <a:blip r:embed="rId2"/>
          <a:srcRect t="23204" b="26710"/>
          <a:stretch>
            <a:fillRect/>
          </a:stretch>
        </p:blipFill>
        <p:spPr>
          <a:xfrm>
            <a:off x="217804" y="204470"/>
            <a:ext cx="2010412" cy="5664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8330" y="455930"/>
            <a:ext cx="10968990" cy="51435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在此编辑文字内容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Rectangle 7"/>
          <p:cNvSpPr/>
          <p:nvPr userDrawn="1"/>
        </p:nvSpPr>
        <p:spPr>
          <a:xfrm>
            <a:off x="470643" y="455866"/>
            <a:ext cx="66675" cy="514350"/>
          </a:xfrm>
          <a:prstGeom prst="rect">
            <a:avLst/>
          </a:prstGeom>
          <a:gradFill flip="none" rotWithShape="1">
            <a:gsLst>
              <a:gs pos="100000">
                <a:srgbClr val="0E8CFE"/>
              </a:gs>
              <a:gs pos="0">
                <a:srgbClr val="00E2E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8" name="Picture 12" descr="Picture 12"/>
          <p:cNvPicPr>
            <a:picLocks noChangeAspect="1"/>
          </p:cNvPicPr>
          <p:nvPr userDrawn="1"/>
        </p:nvPicPr>
        <p:blipFill>
          <a:blip r:embed="rId4"/>
          <a:srcRect t="23204" b="26710"/>
          <a:stretch>
            <a:fillRect/>
          </a:stretch>
        </p:blipFill>
        <p:spPr>
          <a:xfrm>
            <a:off x="9566909" y="421640"/>
            <a:ext cx="2010412" cy="5664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2023/6/25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330" y="455930"/>
            <a:ext cx="10968990" cy="5143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flipH="1">
            <a:off x="0" y="1905"/>
            <a:ext cx="12192000" cy="6854190"/>
          </a:xfrm>
          <a:prstGeom prst="rect">
            <a:avLst/>
          </a:prstGeom>
        </p:spPr>
      </p:pic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5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db.org/home_v3.ph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db.org/home_v3.ph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db.org/home_v3.ph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healthtech.dtu.dk/services/DiscoTope-3.0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biosig.lab.uq.edu.au/epitope3d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badd-cao.net/seppa3/index.html" TargetMode="External"/><Relationship Id="rId5" Type="http://schemas.openxmlformats.org/officeDocument/2006/relationships/hyperlink" Target="https://www.iedb.org/home_v3.php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539335" y="1531501"/>
            <a:ext cx="10297680" cy="1649042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kumimoji="0" lang="zh-CN" altLang="en-US" sz="3000" b="1" i="0" u="none" strike="noStrike" kern="1200" cap="none" spc="281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表位库建设</a:t>
            </a:r>
            <a:br>
              <a:rPr lang="en-US" altLang="zh-CN" sz="4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4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08AD621C-067F-498C-B075-1BCE32F222D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-4014908" y="5692259"/>
            <a:ext cx="11263194" cy="767017"/>
          </a:xfrm>
        </p:spPr>
        <p:txBody>
          <a:bodyPr lIns="90000" tIns="46800" rIns="90000" bIns="46800">
            <a:normAutofit/>
          </a:bodyPr>
          <a:lstStyle>
            <a:lvl1pPr mar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zh-CN" sz="1800" b="1" spc="0" dirty="0">
                <a:solidFill>
                  <a:schemeClr val="tx1"/>
                </a:solidFill>
                <a:ea typeface="+mn-ea"/>
                <a:cs typeface="Arial" panose="020B0604020202020204" pitchFamily="34" charset="0"/>
              </a:rPr>
              <a:t>Tingting Tang</a:t>
            </a:r>
          </a:p>
          <a:p>
            <a:pPr algn="ctr">
              <a:lnSpc>
                <a:spcPct val="80000"/>
              </a:lnSpc>
            </a:pPr>
            <a:r>
              <a:rPr lang="en-US" altLang="zh-CN" sz="1800" spc="0" dirty="0">
                <a:solidFill>
                  <a:schemeClr val="tx1"/>
                </a:solidFill>
                <a:cs typeface="Arial" panose="020B0604020202020204" pitchFamily="34" charset="0"/>
              </a:rPr>
              <a:t>2023-06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7FFB0-72FE-401F-88BC-2F1C8A17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IEDB</a:t>
            </a:r>
            <a:r>
              <a:rPr lang="zh-CN" altLang="en-US" dirty="0"/>
              <a:t>概述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6AED4C-AA92-4615-8159-48FAAE0E8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"/>
          <a:stretch/>
        </p:blipFill>
        <p:spPr>
          <a:xfrm>
            <a:off x="0" y="1010653"/>
            <a:ext cx="8598408" cy="57799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F6E184-DF4F-46F8-9392-57F7931E9724}"/>
              </a:ext>
            </a:extLst>
          </p:cNvPr>
          <p:cNvSpPr/>
          <p:nvPr/>
        </p:nvSpPr>
        <p:spPr>
          <a:xfrm>
            <a:off x="4727944" y="646795"/>
            <a:ext cx="4719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hlinkClick r:id="rId3"/>
              </a:rPr>
              <a:t>IEDB.org: Free epitope database and prediction resource</a:t>
            </a:r>
            <a:endParaRPr lang="zh-CN" altLang="en-US" sz="14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E0E4591-9E50-4E1D-B95F-84ADCB0D256C}"/>
              </a:ext>
            </a:extLst>
          </p:cNvPr>
          <p:cNvGrpSpPr/>
          <p:nvPr/>
        </p:nvGrpSpPr>
        <p:grpSpPr>
          <a:xfrm>
            <a:off x="96253" y="1010653"/>
            <a:ext cx="11733196" cy="5786464"/>
            <a:chOff x="96253" y="1010653"/>
            <a:chExt cx="11733196" cy="578646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123B9EC-24F9-4AB8-A608-C1F7BBDA2FEF}"/>
                </a:ext>
              </a:extLst>
            </p:cNvPr>
            <p:cNvSpPr/>
            <p:nvPr/>
          </p:nvSpPr>
          <p:spPr>
            <a:xfrm>
              <a:off x="96253" y="1915429"/>
              <a:ext cx="2165684" cy="17614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13F4234-7B86-4A35-8B36-A720E61B1A85}"/>
                </a:ext>
              </a:extLst>
            </p:cNvPr>
            <p:cNvSpPr/>
            <p:nvPr/>
          </p:nvSpPr>
          <p:spPr>
            <a:xfrm>
              <a:off x="96253" y="5017972"/>
              <a:ext cx="2165684" cy="17614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BD2E3BB-34FD-4A2F-90A2-0181117C8427}"/>
                </a:ext>
              </a:extLst>
            </p:cNvPr>
            <p:cNvSpPr/>
            <p:nvPr/>
          </p:nvSpPr>
          <p:spPr>
            <a:xfrm>
              <a:off x="2317336" y="1010653"/>
              <a:ext cx="9512113" cy="577997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5B67304-5643-4665-ABF0-DFF8EEA2D200}"/>
                </a:ext>
              </a:extLst>
            </p:cNvPr>
            <p:cNvSpPr txBox="1"/>
            <p:nvPr/>
          </p:nvSpPr>
          <p:spPr>
            <a:xfrm>
              <a:off x="3656531" y="1118432"/>
              <a:ext cx="6598359" cy="23105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/>
                <a:t>IEDB</a:t>
              </a:r>
              <a:r>
                <a:rPr lang="zh-CN" altLang="en-US" dirty="0"/>
                <a:t>概述</a:t>
              </a:r>
              <a:endParaRPr lang="en-US" altLang="zh-CN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免疫表位数据库</a:t>
              </a:r>
              <a:r>
                <a:rPr lang="en-US" altLang="zh-CN" sz="1600" dirty="0"/>
                <a:t>(IEDB)</a:t>
              </a:r>
              <a:r>
                <a:rPr lang="zh-CN" altLang="en-US" sz="1600" dirty="0"/>
                <a:t>是由美国国立过敏与感染性疾病研究院</a:t>
              </a:r>
              <a:r>
                <a:rPr lang="en-US" altLang="zh-CN" sz="1600" dirty="0"/>
                <a:t>(NIAID)</a:t>
              </a:r>
              <a:r>
                <a:rPr lang="zh-CN" altLang="en-US" sz="1600" dirty="0"/>
                <a:t>资助的免费资源。</a:t>
              </a: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它记录了在传染病，过敏，自身免疫和移植背景下在人类，非人灵长类动物和其他动物物种中研究的抗体和</a:t>
              </a:r>
              <a:r>
                <a:rPr lang="en-US" altLang="zh-CN" sz="1600" dirty="0"/>
                <a:t>T</a:t>
              </a:r>
              <a:r>
                <a:rPr lang="zh-CN" altLang="en-US" sz="1600" dirty="0"/>
                <a:t>细胞表位的实验数据。</a:t>
              </a: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IEDB</a:t>
              </a:r>
              <a:r>
                <a:rPr lang="zh-CN" altLang="en-US" sz="1600" dirty="0"/>
                <a:t>还提供有助于预测和分析表位的工具。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D6BAB5E-289F-4BC1-83F2-63EE796B2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1937" y="1118432"/>
              <a:ext cx="1394594" cy="79699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8C7E9B4-3702-4CAB-82A1-1EF7F1ADB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1937" y="3429000"/>
              <a:ext cx="1394594" cy="24785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6DB5DC2-9BA7-4244-961A-EB5F43AD3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1937" y="3533526"/>
              <a:ext cx="1973637" cy="148444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47B3572-CFB8-4700-AF8D-DA5826CF1F9B}"/>
                </a:ext>
              </a:extLst>
            </p:cNvPr>
            <p:cNvCxnSpPr>
              <a:cxnSpLocks/>
            </p:cNvCxnSpPr>
            <p:nvPr/>
          </p:nvCxnSpPr>
          <p:spPr>
            <a:xfrm>
              <a:off x="2317336" y="6779395"/>
              <a:ext cx="191823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A1508BA-1692-47F5-9A46-7F0365464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5574" y="3533526"/>
              <a:ext cx="4051780" cy="32635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12E420FC-F70B-4057-8DE8-A245FBDF7C37}"/>
              </a:ext>
            </a:extLst>
          </p:cNvPr>
          <p:cNvSpPr/>
          <p:nvPr/>
        </p:nvSpPr>
        <p:spPr>
          <a:xfrm>
            <a:off x="8778240" y="4187124"/>
            <a:ext cx="3144949" cy="184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system-ui"/>
              </a:rPr>
              <a:t>IEDB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有三种使用方式：</a:t>
            </a:r>
            <a:endParaRPr lang="zh-CN" altLang="en-US" sz="2400" dirty="0">
              <a:solidFill>
                <a:srgbClr val="FF0000"/>
              </a:solidFill>
              <a:latin typeface="system-ui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检索已存在表位</a:t>
            </a:r>
            <a:endParaRPr lang="zh-CN" altLang="en-US" dirty="0">
              <a:latin typeface="system-ui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预测新抗原表位</a:t>
            </a:r>
            <a:endParaRPr lang="zh-CN" altLang="en-US" dirty="0">
              <a:latin typeface="system-ui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表位分析的工具</a:t>
            </a:r>
            <a:endParaRPr lang="zh-CN" altLang="en-US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01482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7FFB0-72FE-401F-88BC-2F1C8A17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IEDB</a:t>
            </a:r>
            <a:r>
              <a:rPr lang="zh-CN" altLang="en-US" dirty="0"/>
              <a:t>概述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6AED4C-AA92-4615-8159-48FAAE0E8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"/>
          <a:stretch/>
        </p:blipFill>
        <p:spPr>
          <a:xfrm>
            <a:off x="0" y="1010653"/>
            <a:ext cx="8598408" cy="57799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F6E184-DF4F-46F8-9392-57F7931E9724}"/>
              </a:ext>
            </a:extLst>
          </p:cNvPr>
          <p:cNvSpPr/>
          <p:nvPr/>
        </p:nvSpPr>
        <p:spPr>
          <a:xfrm>
            <a:off x="5119047" y="559216"/>
            <a:ext cx="4719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hlinkClick r:id="rId3"/>
              </a:rPr>
              <a:t>IEDB.org: Free epitope database and prediction resource</a:t>
            </a:r>
            <a:endParaRPr lang="zh-CN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3AA5E4-7DC1-49F0-AA79-CEE14469E0F0}"/>
              </a:ext>
            </a:extLst>
          </p:cNvPr>
          <p:cNvSpPr/>
          <p:nvPr/>
        </p:nvSpPr>
        <p:spPr>
          <a:xfrm>
            <a:off x="2329314" y="1886552"/>
            <a:ext cx="3888606" cy="49040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E51F64-A51C-4097-9405-5FBE14828DFE}"/>
              </a:ext>
            </a:extLst>
          </p:cNvPr>
          <p:cNvSpPr/>
          <p:nvPr/>
        </p:nvSpPr>
        <p:spPr>
          <a:xfrm>
            <a:off x="6322194" y="1886551"/>
            <a:ext cx="2225040" cy="49040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A5DC64-94FA-484B-A313-4CDE5DE79A98}"/>
              </a:ext>
            </a:extLst>
          </p:cNvPr>
          <p:cNvSpPr/>
          <p:nvPr/>
        </p:nvSpPr>
        <p:spPr>
          <a:xfrm>
            <a:off x="6285295" y="1879638"/>
            <a:ext cx="2387067" cy="501686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5C8108F-A7EE-4EDC-AD8D-F7ABD482B213}"/>
              </a:ext>
            </a:extLst>
          </p:cNvPr>
          <p:cNvSpPr/>
          <p:nvPr/>
        </p:nvSpPr>
        <p:spPr>
          <a:xfrm>
            <a:off x="5479983" y="1956335"/>
            <a:ext cx="1475874" cy="2959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7B0679-B30B-4FF2-9611-1A6EDEFC1917}"/>
              </a:ext>
            </a:extLst>
          </p:cNvPr>
          <p:cNvSpPr txBox="1"/>
          <p:nvPr/>
        </p:nvSpPr>
        <p:spPr>
          <a:xfrm>
            <a:off x="7087725" y="1919657"/>
            <a:ext cx="341632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根据表位性质检索已有抗原表位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9DA787-7970-436F-8F5F-48E4111C4D72}"/>
              </a:ext>
            </a:extLst>
          </p:cNvPr>
          <p:cNvSpPr/>
          <p:nvPr/>
        </p:nvSpPr>
        <p:spPr>
          <a:xfrm>
            <a:off x="7087725" y="2812370"/>
            <a:ext cx="4591251" cy="1285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根据表位性质如是否线性、特定序列、间断序列、是否多肽、样本信息、</a:t>
            </a:r>
            <a:r>
              <a:rPr lang="en-US" altLang="zh-CN" dirty="0">
                <a:latin typeface="system-ui"/>
              </a:rPr>
              <a:t>MHC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类型、宿主和相关疾病检索已入库的表位信息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129BDE-E36B-41DE-BEA9-5EDED70CFDC5}"/>
              </a:ext>
            </a:extLst>
          </p:cNvPr>
          <p:cNvSpPr/>
          <p:nvPr/>
        </p:nvSpPr>
        <p:spPr>
          <a:xfrm>
            <a:off x="2243646" y="417228"/>
            <a:ext cx="2273379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检索已存在表位</a:t>
            </a:r>
            <a:endParaRPr lang="zh-CN" altLang="en-US" dirty="0">
              <a:solidFill>
                <a:srgbClr val="FF0000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183976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7FFB0-72FE-401F-88BC-2F1C8A17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IEDB</a:t>
            </a:r>
            <a:r>
              <a:rPr lang="zh-CN" altLang="en-US" dirty="0"/>
              <a:t>概述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6AED4C-AA92-4615-8159-48FAAE0E8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"/>
          <a:stretch/>
        </p:blipFill>
        <p:spPr>
          <a:xfrm>
            <a:off x="2117565" y="1010653"/>
            <a:ext cx="8598408" cy="57799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F6E184-DF4F-46F8-9392-57F7931E9724}"/>
              </a:ext>
            </a:extLst>
          </p:cNvPr>
          <p:cNvSpPr/>
          <p:nvPr/>
        </p:nvSpPr>
        <p:spPr>
          <a:xfrm>
            <a:off x="4727944" y="646795"/>
            <a:ext cx="4719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hlinkClick r:id="rId3"/>
              </a:rPr>
              <a:t>IEDB.org: Free epitope database and prediction resource</a:t>
            </a:r>
            <a:endParaRPr lang="zh-CN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3AA5E4-7DC1-49F0-AA79-CEE14469E0F0}"/>
              </a:ext>
            </a:extLst>
          </p:cNvPr>
          <p:cNvSpPr/>
          <p:nvPr/>
        </p:nvSpPr>
        <p:spPr>
          <a:xfrm>
            <a:off x="4446879" y="1886552"/>
            <a:ext cx="3888606" cy="49040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E51F64-A51C-4097-9405-5FBE14828DFE}"/>
              </a:ext>
            </a:extLst>
          </p:cNvPr>
          <p:cNvSpPr/>
          <p:nvPr/>
        </p:nvSpPr>
        <p:spPr>
          <a:xfrm>
            <a:off x="8439759" y="1886551"/>
            <a:ext cx="2225040" cy="3234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A5DC64-94FA-484B-A313-4CDE5DE79A98}"/>
              </a:ext>
            </a:extLst>
          </p:cNvPr>
          <p:cNvSpPr/>
          <p:nvPr/>
        </p:nvSpPr>
        <p:spPr>
          <a:xfrm>
            <a:off x="2233068" y="1568918"/>
            <a:ext cx="6131292" cy="526208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E4C92E-C0B9-40C1-AB16-99386FE7B547}"/>
              </a:ext>
            </a:extLst>
          </p:cNvPr>
          <p:cNvSpPr/>
          <p:nvPr/>
        </p:nvSpPr>
        <p:spPr>
          <a:xfrm>
            <a:off x="8439759" y="5175184"/>
            <a:ext cx="2225040" cy="16154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765B46D3-3F29-4BD2-85EA-29406B0E0263}"/>
              </a:ext>
            </a:extLst>
          </p:cNvPr>
          <p:cNvSpPr/>
          <p:nvPr/>
        </p:nvSpPr>
        <p:spPr>
          <a:xfrm flipH="1">
            <a:off x="2274926" y="1830471"/>
            <a:ext cx="6204934" cy="1523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B7BDB3-2D46-4F8D-88F7-87E7075F1A45}"/>
              </a:ext>
            </a:extLst>
          </p:cNvPr>
          <p:cNvSpPr txBox="1"/>
          <p:nvPr/>
        </p:nvSpPr>
        <p:spPr>
          <a:xfrm>
            <a:off x="346278" y="17126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抗原表位预测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EBDD1-CC55-42C9-8298-3F810A62052B}"/>
              </a:ext>
            </a:extLst>
          </p:cNvPr>
          <p:cNvSpPr txBox="1"/>
          <p:nvPr/>
        </p:nvSpPr>
        <p:spPr>
          <a:xfrm>
            <a:off x="516548" y="2225724"/>
            <a:ext cx="620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预测新抗原表位，具体通过判断其与</a:t>
            </a:r>
            <a:r>
              <a:rPr lang="en-US" altLang="zh-CN" dirty="0"/>
              <a:t>MHC</a:t>
            </a:r>
            <a:r>
              <a:rPr lang="zh-CN" altLang="en-US" dirty="0"/>
              <a:t>结合能力、与</a:t>
            </a:r>
            <a:r>
              <a:rPr lang="en-US" altLang="zh-CN" dirty="0"/>
              <a:t>MHC</a:t>
            </a:r>
            <a:r>
              <a:rPr lang="zh-CN" altLang="en-US" dirty="0"/>
              <a:t>加工相关性、结合后免疫原性来实现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FB0645C-4256-4000-AF9F-1408B30B148F}"/>
              </a:ext>
            </a:extLst>
          </p:cNvPr>
          <p:cNvSpPr/>
          <p:nvPr/>
        </p:nvSpPr>
        <p:spPr>
          <a:xfrm flipH="1">
            <a:off x="2814072" y="5177497"/>
            <a:ext cx="5750811" cy="1523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83F400-20A7-4DB9-ACC8-6020B6AF0D9A}"/>
              </a:ext>
            </a:extLst>
          </p:cNvPr>
          <p:cNvSpPr txBox="1"/>
          <p:nvPr/>
        </p:nvSpPr>
        <p:spPr>
          <a:xfrm>
            <a:off x="872515" y="50688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表位分析工具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9514BE-EB5E-45F7-A70E-6C97B5A83615}"/>
              </a:ext>
            </a:extLst>
          </p:cNvPr>
          <p:cNvSpPr txBox="1"/>
          <p:nvPr/>
        </p:nvSpPr>
        <p:spPr>
          <a:xfrm>
            <a:off x="1042785" y="5581929"/>
            <a:ext cx="620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表位分析工具，可用来分析抗原表位在人群中的分布、之间的保守性以及相似性序列分析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0ABD04-4571-4A75-93F1-41875BF5A0E2}"/>
              </a:ext>
            </a:extLst>
          </p:cNvPr>
          <p:cNvSpPr/>
          <p:nvPr/>
        </p:nvSpPr>
        <p:spPr>
          <a:xfrm>
            <a:off x="2173500" y="119192"/>
            <a:ext cx="2273379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预测新抗原表位</a:t>
            </a:r>
            <a:endParaRPr lang="zh-CN" altLang="en-US" dirty="0">
              <a:solidFill>
                <a:srgbClr val="FF0000"/>
              </a:solidFill>
              <a:latin typeface="system-u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04468E-3CA2-4000-B091-374578583918}"/>
              </a:ext>
            </a:extLst>
          </p:cNvPr>
          <p:cNvSpPr/>
          <p:nvPr/>
        </p:nvSpPr>
        <p:spPr>
          <a:xfrm>
            <a:off x="2173499" y="485679"/>
            <a:ext cx="2273379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表位分析的工具</a:t>
            </a:r>
            <a:endParaRPr lang="zh-CN" altLang="en-US" dirty="0">
              <a:solidFill>
                <a:srgbClr val="FF0000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03084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22396-BF24-48E0-8548-EC43B434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IEDB_</a:t>
            </a:r>
            <a:r>
              <a:rPr lang="zh-CN" altLang="en-US" dirty="0"/>
              <a:t>检索已存在表位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79F54E-9468-4999-A414-B8735C42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2" y="2334901"/>
            <a:ext cx="11500441" cy="36704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38AD75-7F50-47A1-A176-B19817A71F56}"/>
              </a:ext>
            </a:extLst>
          </p:cNvPr>
          <p:cNvSpPr/>
          <p:nvPr/>
        </p:nvSpPr>
        <p:spPr>
          <a:xfrm>
            <a:off x="608330" y="1283258"/>
            <a:ext cx="11216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对已知表位的检索结果筛选，选择需要的表位点击图中标记的漏斗图形进入详细信息界面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56153F-F223-49F0-A19A-D2DDCEF2D300}"/>
              </a:ext>
            </a:extLst>
          </p:cNvPr>
          <p:cNvSpPr txBox="1"/>
          <p:nvPr/>
        </p:nvSpPr>
        <p:spPr>
          <a:xfrm flipH="1">
            <a:off x="608330" y="1809079"/>
            <a:ext cx="1153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进入界面后得到该表位及其抗原、样本、受体、文献的信息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C5CE97F-B22B-4DD0-8A11-CD08AC7D2405}"/>
              </a:ext>
            </a:extLst>
          </p:cNvPr>
          <p:cNvCxnSpPr/>
          <p:nvPr/>
        </p:nvCxnSpPr>
        <p:spPr>
          <a:xfrm>
            <a:off x="3099335" y="2069432"/>
            <a:ext cx="644892" cy="1443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851CD2-E33D-4EAF-BF52-2CCF955F2B52}"/>
              </a:ext>
            </a:extLst>
          </p:cNvPr>
          <p:cNvCxnSpPr/>
          <p:nvPr/>
        </p:nvCxnSpPr>
        <p:spPr>
          <a:xfrm>
            <a:off x="4081112" y="2178411"/>
            <a:ext cx="1039528" cy="13348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A779457-A39B-4C0B-B197-1CDFF8BD43C8}"/>
              </a:ext>
            </a:extLst>
          </p:cNvPr>
          <p:cNvCxnSpPr/>
          <p:nvPr/>
        </p:nvCxnSpPr>
        <p:spPr>
          <a:xfrm>
            <a:off x="4754880" y="2069432"/>
            <a:ext cx="2252312" cy="1443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0FEF573-312F-4C44-8F33-73C0ADE75030}"/>
              </a:ext>
            </a:extLst>
          </p:cNvPr>
          <p:cNvCxnSpPr>
            <a:cxnSpLocks/>
          </p:cNvCxnSpPr>
          <p:nvPr/>
        </p:nvCxnSpPr>
        <p:spPr>
          <a:xfrm>
            <a:off x="5457525" y="2069432"/>
            <a:ext cx="3359216" cy="1443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E4D7D03-E886-400A-861B-CED6BF10DEA7}"/>
              </a:ext>
            </a:extLst>
          </p:cNvPr>
          <p:cNvCxnSpPr/>
          <p:nvPr/>
        </p:nvCxnSpPr>
        <p:spPr>
          <a:xfrm>
            <a:off x="6216649" y="2069432"/>
            <a:ext cx="4130509" cy="1443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746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22396-BF24-48E0-8548-EC43B434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IEDB_</a:t>
            </a:r>
            <a:r>
              <a:rPr lang="zh-CN" altLang="en-US" dirty="0"/>
              <a:t>预测新抗原表位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95296D-738D-42B3-98D8-F4EEAA702FCB}"/>
              </a:ext>
            </a:extLst>
          </p:cNvPr>
          <p:cNvSpPr txBox="1"/>
          <p:nvPr/>
        </p:nvSpPr>
        <p:spPr>
          <a:xfrm>
            <a:off x="119982" y="1078027"/>
            <a:ext cx="5468705" cy="263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案例：</a:t>
            </a:r>
            <a:r>
              <a:rPr lang="en-US" altLang="zh-CN" sz="1400" b="1" dirty="0"/>
              <a:t>W541</a:t>
            </a:r>
            <a:r>
              <a:rPr lang="zh-CN" altLang="en-US" sz="1400" b="1" dirty="0"/>
              <a:t>蛋白的表位预测 </a:t>
            </a:r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应用在线软件</a:t>
            </a:r>
            <a:r>
              <a:rPr lang="en-US" altLang="zh-CN" sz="1400" dirty="0"/>
              <a:t>IEDB (http://tools.iedb.org/bcell/) </a:t>
            </a:r>
            <a:r>
              <a:rPr lang="zh-CN" altLang="en-US" sz="1400" dirty="0"/>
              <a:t>对该蛋白的</a:t>
            </a:r>
            <a:r>
              <a:rPr lang="en-US" altLang="zh-CN" sz="1400" dirty="0"/>
              <a:t>B</a:t>
            </a:r>
            <a:r>
              <a:rPr lang="zh-CN" altLang="en-US" sz="1400" dirty="0"/>
              <a:t>细胞抗原表位进行预测。输入氨基酸序列，通过</a:t>
            </a:r>
            <a:r>
              <a:rPr lang="en-US" altLang="zh-CN" sz="1400" dirty="0" err="1"/>
              <a:t>KarpIus&amp;Schulz</a:t>
            </a:r>
            <a:r>
              <a:rPr lang="zh-CN" altLang="en-US" sz="1400" dirty="0"/>
              <a:t>分析柔韧性、</a:t>
            </a:r>
            <a:r>
              <a:rPr lang="en-US" altLang="zh-CN" sz="1400" dirty="0" err="1"/>
              <a:t>Kolaskar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Tongaonkar</a:t>
            </a:r>
            <a:r>
              <a:rPr lang="zh-CN" altLang="en-US" sz="1400" dirty="0"/>
              <a:t>预测抗原性、</a:t>
            </a:r>
            <a:r>
              <a:rPr lang="en-US" altLang="zh-CN" sz="1400" dirty="0" err="1"/>
              <a:t>Emini</a:t>
            </a:r>
            <a:r>
              <a:rPr lang="zh-CN" altLang="en-US" sz="1400" dirty="0"/>
              <a:t>预测抗原表面可及性、</a:t>
            </a:r>
            <a:r>
              <a:rPr lang="en-US" altLang="zh-CN" sz="1400" dirty="0"/>
              <a:t>Parker</a:t>
            </a:r>
            <a:r>
              <a:rPr lang="zh-CN" altLang="en-US" sz="1400" dirty="0"/>
              <a:t>预测亲水性，</a:t>
            </a:r>
            <a:r>
              <a:rPr lang="en-US" altLang="zh-CN" sz="1400" dirty="0"/>
              <a:t>Chou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Fasman</a:t>
            </a:r>
            <a:r>
              <a:rPr lang="zh-CN" altLang="en-US" sz="1400" dirty="0"/>
              <a:t>法预测氨基酸编码蛋白质的</a:t>
            </a:r>
            <a:r>
              <a:rPr lang="en-US" altLang="zh-CN" sz="1400" dirty="0"/>
              <a:t>β</a:t>
            </a:r>
            <a:r>
              <a:rPr lang="zh-CN" altLang="en-US" sz="1400" dirty="0"/>
              <a:t>转角，对</a:t>
            </a:r>
            <a:r>
              <a:rPr lang="en-US" altLang="zh-CN" sz="1400" dirty="0"/>
              <a:t>B</a:t>
            </a:r>
            <a:r>
              <a:rPr lang="zh-CN" altLang="en-US" sz="1400" dirty="0"/>
              <a:t>细胞表位进行联合预测分析；最后选取亲水性与表面可及性良好、柔韧性强、抗原性好、最好为卷曲和转角这种可能性大的区域作为候选</a:t>
            </a:r>
            <a:r>
              <a:rPr lang="en-US" altLang="zh-CN" sz="1400" dirty="0"/>
              <a:t>B</a:t>
            </a:r>
            <a:r>
              <a:rPr lang="zh-CN" altLang="en-US" sz="1400" dirty="0"/>
              <a:t>细胞表位，尽量避开</a:t>
            </a:r>
            <a:r>
              <a:rPr lang="en-US" altLang="zh-CN" sz="1400" dirty="0"/>
              <a:t>a</a:t>
            </a:r>
            <a:r>
              <a:rPr lang="zh-CN" altLang="en-US" sz="1400" dirty="0"/>
              <a:t>螺旋、</a:t>
            </a:r>
            <a:r>
              <a:rPr lang="en-US" altLang="zh-CN" sz="1400" dirty="0"/>
              <a:t>β</a:t>
            </a:r>
            <a:r>
              <a:rPr lang="zh-CN" altLang="en-US" sz="1400" dirty="0"/>
              <a:t>折叠结构。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394AB-6712-49FF-B7A2-24C4328DE7D3}"/>
              </a:ext>
            </a:extLst>
          </p:cNvPr>
          <p:cNvSpPr txBox="1"/>
          <p:nvPr/>
        </p:nvSpPr>
        <p:spPr>
          <a:xfrm>
            <a:off x="119982" y="4394656"/>
            <a:ext cx="5468705" cy="203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/>
              <a:t>W541</a:t>
            </a:r>
            <a:r>
              <a:rPr lang="zh-CN" altLang="en-US" sz="1400" b="1" dirty="0"/>
              <a:t>抗原蛋白的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细胞表位预测：</a:t>
            </a:r>
            <a:r>
              <a:rPr lang="zh-CN" altLang="en-US" sz="1400" dirty="0"/>
              <a:t>通过</a:t>
            </a:r>
            <a:r>
              <a:rPr lang="en-US" altLang="zh-CN" sz="1400" dirty="0"/>
              <a:t>IEDB</a:t>
            </a:r>
            <a:r>
              <a:rPr lang="zh-CN" altLang="en-US" sz="1400" dirty="0"/>
              <a:t>软件对</a:t>
            </a:r>
            <a:r>
              <a:rPr lang="en-US" altLang="zh-CN" sz="1400" dirty="0"/>
              <a:t>W541</a:t>
            </a:r>
            <a:r>
              <a:rPr lang="zh-CN" altLang="en-US" sz="1400" dirty="0"/>
              <a:t>蛋白的</a:t>
            </a:r>
            <a:r>
              <a:rPr lang="en-US" altLang="zh-CN" sz="1400" dirty="0"/>
              <a:t>B</a:t>
            </a:r>
            <a:r>
              <a:rPr lang="zh-CN" altLang="en-US" sz="1400" dirty="0"/>
              <a:t>细胞表位进行预测，柔韧性越强越有利于抗原与抗体结合，柔韧性参数以基线</a:t>
            </a:r>
            <a:r>
              <a:rPr lang="en-US" altLang="zh-CN" sz="1400" dirty="0"/>
              <a:t>1.0</a:t>
            </a:r>
            <a:r>
              <a:rPr lang="zh-CN" altLang="en-US" sz="1400" dirty="0"/>
              <a:t>为参照，高于</a:t>
            </a:r>
            <a:r>
              <a:rPr lang="en-US" altLang="zh-CN" sz="1400" dirty="0"/>
              <a:t>1.0</a:t>
            </a:r>
            <a:r>
              <a:rPr lang="zh-CN" altLang="en-US" sz="1400" dirty="0"/>
              <a:t>的氨基酸区段柔韧性强，是易形成抗原表位的区域，可及性高于基线</a:t>
            </a:r>
            <a:r>
              <a:rPr lang="en-US" altLang="zh-CN" sz="1400" dirty="0"/>
              <a:t>1.0</a:t>
            </a:r>
            <a:r>
              <a:rPr lang="zh-CN" altLang="en-US" sz="1400" dirty="0"/>
              <a:t>的区段易形成</a:t>
            </a:r>
            <a:r>
              <a:rPr lang="en-US" altLang="zh-CN" sz="1400" dirty="0"/>
              <a:t>B</a:t>
            </a:r>
            <a:r>
              <a:rPr lang="zh-CN" altLang="en-US" sz="1400" dirty="0"/>
              <a:t>细胞表位，再通过结合线性表位、</a:t>
            </a:r>
            <a:r>
              <a:rPr lang="en-US" altLang="zh-CN" sz="1400" dirty="0"/>
              <a:t>β</a:t>
            </a:r>
            <a:r>
              <a:rPr lang="zh-CN" altLang="en-US" sz="1400" dirty="0"/>
              <a:t>转角、抗原性这</a:t>
            </a:r>
            <a:r>
              <a:rPr lang="en-US" altLang="zh-CN" sz="1400" dirty="0"/>
              <a:t>3</a:t>
            </a:r>
            <a:r>
              <a:rPr lang="zh-CN" altLang="en-US" sz="1400" dirty="0"/>
              <a:t>个方面筛选，筛选得出</a:t>
            </a:r>
            <a:r>
              <a:rPr lang="en-US" altLang="zh-CN" sz="1400" dirty="0"/>
              <a:t>B</a:t>
            </a:r>
            <a:r>
              <a:rPr lang="zh-CN" altLang="en-US" sz="1400" dirty="0"/>
              <a:t>细胞表位有</a:t>
            </a:r>
            <a:r>
              <a:rPr lang="en-US" altLang="zh-CN" sz="1400" dirty="0"/>
              <a:t>4~16</a:t>
            </a:r>
            <a:r>
              <a:rPr lang="zh-CN" altLang="en-US" sz="1400" dirty="0"/>
              <a:t>、</a:t>
            </a:r>
            <a:r>
              <a:rPr lang="en-US" altLang="zh-CN" sz="1400" dirty="0"/>
              <a:t>34~42</a:t>
            </a:r>
            <a:r>
              <a:rPr lang="zh-CN" altLang="en-US" sz="1400" dirty="0"/>
              <a:t>、</a:t>
            </a:r>
            <a:r>
              <a:rPr lang="en-US" altLang="zh-CN" sz="1400" dirty="0"/>
              <a:t>64~72</a:t>
            </a:r>
            <a:r>
              <a:rPr lang="zh-CN" altLang="en-US" sz="1400" dirty="0"/>
              <a:t>等</a:t>
            </a:r>
            <a:r>
              <a:rPr lang="en-US" altLang="zh-CN" sz="1400" dirty="0"/>
              <a:t>23</a:t>
            </a:r>
            <a:r>
              <a:rPr lang="zh-CN" altLang="en-US" sz="1400" dirty="0"/>
              <a:t>个 </a:t>
            </a:r>
            <a:r>
              <a:rPr lang="en-US" altLang="zh-CN" sz="1400" dirty="0"/>
              <a:t>(</a:t>
            </a:r>
            <a:r>
              <a:rPr lang="zh-CN" altLang="en-US" sz="1400" dirty="0"/>
              <a:t>表</a:t>
            </a:r>
            <a:r>
              <a:rPr lang="en-US" altLang="zh-CN" sz="1400" dirty="0"/>
              <a:t>1)</a:t>
            </a:r>
            <a:r>
              <a:rPr lang="zh-CN" altLang="en-US" sz="1400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7C1BCD-4CF6-4D4F-B455-0CAF4D9A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4093"/>
            <a:ext cx="6063505" cy="55945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B08AC5-01AA-49F8-B8AC-921617B2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969" y="984288"/>
            <a:ext cx="6987343" cy="54443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3CD65C-8BAC-4162-910E-6FBD15AFD5A4}"/>
              </a:ext>
            </a:extLst>
          </p:cNvPr>
          <p:cNvSpPr txBox="1"/>
          <p:nvPr/>
        </p:nvSpPr>
        <p:spPr>
          <a:xfrm>
            <a:off x="192505" y="6583680"/>
            <a:ext cx="1197154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/>
              <a:t>https://mp.weixin.qq.com/s?__biz=MzI4NjIyNjkzMg==&amp;mid=2247497021&amp;idx=1&amp;sn=bbd259b7e8739bf0464ca9f0bee9e958&amp;chksm=ebe295a6dc951cb05fb99d6b53621af07808ce44be41bff77953f3bc558a2ca28df9707bb621&amp;from=industrynews&amp;version=4.1.6.6018&amp;platform=win#rd</a:t>
            </a:r>
            <a:endParaRPr lang="en-US" altLang="zh-CN" sz="700" dirty="0"/>
          </a:p>
        </p:txBody>
      </p:sp>
    </p:spTree>
    <p:extLst>
      <p:ext uri="{BB962C8B-B14F-4D97-AF65-F5344CB8AC3E}">
        <p14:creationId xmlns:p14="http://schemas.microsoft.com/office/powerpoint/2010/main" val="226749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矩形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rgbClr val="0D295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 panose="020F0502020204030204"/>
              </a:defRPr>
            </a:pPr>
            <a:endParaRPr/>
          </a:p>
        </p:txBody>
      </p:sp>
      <p:pic>
        <p:nvPicPr>
          <p:cNvPr id="7" name="图片 6" descr="图片1"/>
          <p:cNvPicPr>
            <a:picLocks noChangeAspect="1"/>
          </p:cNvPicPr>
          <p:nvPr/>
        </p:nvPicPr>
        <p:blipFill rotWithShape="1">
          <a:blip r:embed="rId2"/>
          <a:srcRect b="52711"/>
          <a:stretch>
            <a:fillRect/>
          </a:stretch>
        </p:blipFill>
        <p:spPr>
          <a:xfrm flipH="1">
            <a:off x="0" y="-2"/>
            <a:ext cx="12192000" cy="6858001"/>
          </a:xfrm>
          <a:prstGeom prst="rect">
            <a:avLst/>
          </a:prstGeom>
        </p:spPr>
      </p:pic>
      <p:sp>
        <p:nvSpPr>
          <p:cNvPr id="9" name="Shape 410"/>
          <p:cNvSpPr txBox="1"/>
          <p:nvPr/>
        </p:nvSpPr>
        <p:spPr>
          <a:xfrm>
            <a:off x="1143132" y="4191443"/>
            <a:ext cx="10148600" cy="52321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3300" spc="-175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Leveraging Data To Improve Lives. Radically.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30FD85-7F7A-4572-8DA3-D3895B5F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06" y="2048103"/>
            <a:ext cx="4530924" cy="15246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6D270-674C-4BCA-97E3-C181CC56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30" y="455930"/>
            <a:ext cx="10968990" cy="514350"/>
          </a:xfrm>
        </p:spPr>
        <p:txBody>
          <a:bodyPr/>
          <a:lstStyle/>
          <a:p>
            <a:r>
              <a:rPr lang="en-US" altLang="zh-CN" dirty="0"/>
              <a:t>Epitope classification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3CDDE6-A204-4EBB-B7D2-17352C48E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37"/>
          <a:stretch/>
        </p:blipFill>
        <p:spPr>
          <a:xfrm>
            <a:off x="204173" y="1611589"/>
            <a:ext cx="3473629" cy="7013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DD8D00-70E0-4990-A1B8-56E0B085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31" y="3242733"/>
            <a:ext cx="3232316" cy="7747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DBC55B-809B-47AB-B730-EDC9844CF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77" y="4845050"/>
            <a:ext cx="3372023" cy="12129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710D84-9074-415D-B7AA-BCD6E1D87EA1}"/>
              </a:ext>
            </a:extLst>
          </p:cNvPr>
          <p:cNvSpPr txBox="1"/>
          <p:nvPr/>
        </p:nvSpPr>
        <p:spPr>
          <a:xfrm>
            <a:off x="3524211" y="14269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精准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F8FD86-AC42-406D-B8B5-4FBE03590E6B}"/>
              </a:ext>
            </a:extLst>
          </p:cNvPr>
          <p:cNvSpPr txBox="1"/>
          <p:nvPr/>
        </p:nvSpPr>
        <p:spPr>
          <a:xfrm>
            <a:off x="3524211" y="201722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已解析结构的表位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BAF705-475C-4626-A503-42C361F2ACE7}"/>
              </a:ext>
            </a:extLst>
          </p:cNvPr>
          <p:cNvSpPr txBox="1"/>
          <p:nvPr/>
        </p:nvSpPr>
        <p:spPr>
          <a:xfrm>
            <a:off x="4489410" y="3242733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精准度，完整度可能下降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AECEBB-A1D7-4847-82F4-FFD5F1BFF4EF}"/>
              </a:ext>
            </a:extLst>
          </p:cNvPr>
          <p:cNvSpPr txBox="1"/>
          <p:nvPr/>
        </p:nvSpPr>
        <p:spPr>
          <a:xfrm>
            <a:off x="3524211" y="3740393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可提供未解析结构的表位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662054-A170-4DCF-B4BF-D9D9395D0254}"/>
              </a:ext>
            </a:extLst>
          </p:cNvPr>
          <p:cNvSpPr txBox="1"/>
          <p:nvPr/>
        </p:nvSpPr>
        <p:spPr>
          <a:xfrm>
            <a:off x="3524211" y="324273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发挥功能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3E1318-581F-450A-A6C8-B5845B44D12D}"/>
              </a:ext>
            </a:extLst>
          </p:cNvPr>
          <p:cNvSpPr txBox="1"/>
          <p:nvPr/>
        </p:nvSpPr>
        <p:spPr>
          <a:xfrm>
            <a:off x="3524211" y="49659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能量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BDE978-24EA-4085-B2CF-E47950955566}"/>
              </a:ext>
            </a:extLst>
          </p:cNvPr>
          <p:cNvSpPr txBox="1"/>
          <p:nvPr/>
        </p:nvSpPr>
        <p:spPr>
          <a:xfrm>
            <a:off x="3524211" y="5569193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可提供未解析结构的表位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C8BD32-47BE-498E-BC6D-27B1D066F167}"/>
              </a:ext>
            </a:extLst>
          </p:cNvPr>
          <p:cNvSpPr txBox="1"/>
          <p:nvPr/>
        </p:nvSpPr>
        <p:spPr>
          <a:xfrm>
            <a:off x="308695" y="12422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结构表位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46EA466-D39A-4555-AD37-C80FA1B98DA5}"/>
              </a:ext>
            </a:extLst>
          </p:cNvPr>
          <p:cNvSpPr txBox="1"/>
          <p:nvPr/>
        </p:nvSpPr>
        <p:spPr>
          <a:xfrm>
            <a:off x="336215" y="2877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功能表位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26AC92-07C0-4652-B877-D35C4EA233BD}"/>
              </a:ext>
            </a:extLst>
          </p:cNvPr>
          <p:cNvSpPr txBox="1"/>
          <p:nvPr/>
        </p:nvSpPr>
        <p:spPr>
          <a:xfrm>
            <a:off x="336215" y="45072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能量表位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0E4CBB-FDDE-44E7-A1EB-8D9308BE61D5}"/>
              </a:ext>
            </a:extLst>
          </p:cNvPr>
          <p:cNvSpPr txBox="1"/>
          <p:nvPr/>
        </p:nvSpPr>
        <p:spPr>
          <a:xfrm>
            <a:off x="6997840" y="1242257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公开表位库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E87332-7559-4864-85DC-37B1A513907F}"/>
              </a:ext>
            </a:extLst>
          </p:cNvPr>
          <p:cNvSpPr/>
          <p:nvPr/>
        </p:nvSpPr>
        <p:spPr>
          <a:xfrm>
            <a:off x="6997840" y="1575789"/>
            <a:ext cx="40735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5"/>
              </a:rPr>
              <a:t>IEDB.org: Free epitope database and prediction resource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B9133F-8349-40EC-B70B-F2811823EF7A}"/>
              </a:ext>
            </a:extLst>
          </p:cNvPr>
          <p:cNvSpPr txBox="1"/>
          <p:nvPr/>
        </p:nvSpPr>
        <p:spPr>
          <a:xfrm>
            <a:off x="7020066" y="18835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收录实验数据中的表位信息</a:t>
            </a:r>
            <a:endParaRPr lang="en-US" altLang="zh-CN" sz="1400" dirty="0"/>
          </a:p>
          <a:p>
            <a:r>
              <a:rPr lang="zh-CN" altLang="en-US" sz="1400" dirty="0"/>
              <a:t>精准度？完整度？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F6A3B4-2062-432E-A7D8-FC5A945F1A18}"/>
              </a:ext>
            </a:extLst>
          </p:cNvPr>
          <p:cNvSpPr txBox="1"/>
          <p:nvPr/>
        </p:nvSpPr>
        <p:spPr>
          <a:xfrm>
            <a:off x="6997840" y="34290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其他表位预测软件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7D373F6-AE9E-40FF-A3D5-83A8A31615CB}"/>
              </a:ext>
            </a:extLst>
          </p:cNvPr>
          <p:cNvSpPr txBox="1"/>
          <p:nvPr/>
        </p:nvSpPr>
        <p:spPr>
          <a:xfrm>
            <a:off x="7020066" y="3798332"/>
            <a:ext cx="4769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linkClick r:id="rId6"/>
              </a:rPr>
              <a:t>SEPPA 3.0 (badd-cao.net)</a:t>
            </a:r>
            <a:endParaRPr lang="en-US" altLang="zh-CN" sz="1400" dirty="0"/>
          </a:p>
          <a:p>
            <a:r>
              <a:rPr lang="en-US" altLang="zh-CN" sz="1400" dirty="0">
                <a:hlinkClick r:id="rId7"/>
              </a:rPr>
              <a:t>epitope3D (uq.edu.au)</a:t>
            </a:r>
            <a:r>
              <a:rPr lang="en-US" altLang="zh-CN" sz="1400" dirty="0"/>
              <a:t>               </a:t>
            </a:r>
            <a:r>
              <a:rPr lang="zh-CN" altLang="en-US" sz="1400" b="1" dirty="0"/>
              <a:t>√</a:t>
            </a:r>
          </a:p>
          <a:p>
            <a:r>
              <a:rPr lang="en-US" altLang="zh-CN" sz="1400" dirty="0" err="1">
                <a:hlinkClick r:id="rId8"/>
              </a:rPr>
              <a:t>DiscoTope</a:t>
            </a:r>
            <a:r>
              <a:rPr lang="en-US" altLang="zh-CN" sz="1400" dirty="0">
                <a:hlinkClick r:id="rId8"/>
              </a:rPr>
              <a:t> 3.0 - DTU Health Tech - Bioinformatic Services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B16BF7-4C8F-4EDA-ADDD-F0A1A3E334B3}"/>
              </a:ext>
            </a:extLst>
          </p:cNvPr>
          <p:cNvSpPr txBox="1"/>
          <p:nvPr/>
        </p:nvSpPr>
        <p:spPr>
          <a:xfrm>
            <a:off x="7020066" y="4893510"/>
            <a:ext cx="4841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根据</a:t>
            </a:r>
            <a:r>
              <a:rPr lang="en-US" altLang="zh-CN" sz="1400" dirty="0"/>
              <a:t>SASA, </a:t>
            </a:r>
            <a:r>
              <a:rPr lang="zh-CN" altLang="en-US" sz="1400" dirty="0"/>
              <a:t>氨基酸性质，物理化学相互作用，</a:t>
            </a:r>
            <a:r>
              <a:rPr lang="en-US" altLang="zh-CN" sz="1400" dirty="0"/>
              <a:t>AlphaFold2 modeling and inverse folding</a:t>
            </a:r>
            <a:r>
              <a:rPr lang="zh-CN" altLang="en-US" sz="1400" dirty="0"/>
              <a:t>等预测表位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精准度？完整度？</a:t>
            </a:r>
          </a:p>
          <a:p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FA9F9B-EF0F-4A06-8F48-9504A87128FD}"/>
              </a:ext>
            </a:extLst>
          </p:cNvPr>
          <p:cNvSpPr txBox="1"/>
          <p:nvPr/>
        </p:nvSpPr>
        <p:spPr>
          <a:xfrm>
            <a:off x="7020066" y="2357233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可提供未解析结构的表位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5D351D-692C-4425-BB86-13BF090CA2E2}"/>
              </a:ext>
            </a:extLst>
          </p:cNvPr>
          <p:cNvSpPr txBox="1"/>
          <p:nvPr/>
        </p:nvSpPr>
        <p:spPr>
          <a:xfrm>
            <a:off x="7010342" y="5904073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可提供未解析结构的表位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44CB3A8-49E6-4A36-A293-9582CA255322}"/>
              </a:ext>
            </a:extLst>
          </p:cNvPr>
          <p:cNvSpPr/>
          <p:nvPr/>
        </p:nvSpPr>
        <p:spPr>
          <a:xfrm>
            <a:off x="204173" y="1100667"/>
            <a:ext cx="6383867" cy="15643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A382A8-47D8-4AF7-92A1-7A52442EAFD4}"/>
              </a:ext>
            </a:extLst>
          </p:cNvPr>
          <p:cNvSpPr txBox="1"/>
          <p:nvPr/>
        </p:nvSpPr>
        <p:spPr>
          <a:xfrm>
            <a:off x="308695" y="6343048"/>
            <a:ext cx="5889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Site-Directed Mutagenesis in Epitope Mapping David C. Benjamin and Samuel S. Perdue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6304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BC346-E218-4D90-963A-4F5CDAD4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Ag-ab docking</a:t>
            </a:r>
            <a:r>
              <a:rPr lang="zh-CN" altLang="en-US" dirty="0"/>
              <a:t>中的表位应用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D41E76-80F7-4620-A94C-BC5872F64194}"/>
              </a:ext>
            </a:extLst>
          </p:cNvPr>
          <p:cNvSpPr/>
          <p:nvPr/>
        </p:nvSpPr>
        <p:spPr>
          <a:xfrm>
            <a:off x="474133" y="3759200"/>
            <a:ext cx="914400" cy="440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Epitope</a:t>
            </a:r>
            <a:endParaRPr lang="zh-CN" altLang="en-US" sz="1400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1DAD6856-30D9-4B03-A36E-DB8A98989D4C}"/>
              </a:ext>
            </a:extLst>
          </p:cNvPr>
          <p:cNvSpPr/>
          <p:nvPr/>
        </p:nvSpPr>
        <p:spPr>
          <a:xfrm>
            <a:off x="1447800" y="1490134"/>
            <a:ext cx="397933" cy="49784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D37A13-B334-4B03-BFF2-26589ADDAD49}"/>
              </a:ext>
            </a:extLst>
          </p:cNvPr>
          <p:cNvSpPr/>
          <p:nvPr/>
        </p:nvSpPr>
        <p:spPr>
          <a:xfrm>
            <a:off x="1845733" y="1337733"/>
            <a:ext cx="1109134" cy="389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结构表位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D28AE-15B4-4073-88D6-72B0C54E7D05}"/>
              </a:ext>
            </a:extLst>
          </p:cNvPr>
          <p:cNvSpPr/>
          <p:nvPr/>
        </p:nvSpPr>
        <p:spPr>
          <a:xfrm>
            <a:off x="1845733" y="3378201"/>
            <a:ext cx="1109134" cy="389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功能表位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0EE0ED-5A35-4E4C-8A0B-746A43E36923}"/>
              </a:ext>
            </a:extLst>
          </p:cNvPr>
          <p:cNvSpPr/>
          <p:nvPr/>
        </p:nvSpPr>
        <p:spPr>
          <a:xfrm>
            <a:off x="1845733" y="4148668"/>
            <a:ext cx="1109134" cy="389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能量表位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753BEB-EE51-4193-AA7D-275C3F651C54}"/>
              </a:ext>
            </a:extLst>
          </p:cNvPr>
          <p:cNvSpPr/>
          <p:nvPr/>
        </p:nvSpPr>
        <p:spPr>
          <a:xfrm>
            <a:off x="1845733" y="6269567"/>
            <a:ext cx="1109134" cy="389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预测表位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40FA27B4-294F-4DD9-89E1-21C5B148E323}"/>
              </a:ext>
            </a:extLst>
          </p:cNvPr>
          <p:cNvSpPr/>
          <p:nvPr/>
        </p:nvSpPr>
        <p:spPr>
          <a:xfrm>
            <a:off x="3039534" y="1176867"/>
            <a:ext cx="787400" cy="3479800"/>
          </a:xfrm>
          <a:prstGeom prst="leftBrace">
            <a:avLst>
              <a:gd name="adj1" fmla="val 8333"/>
              <a:gd name="adj2" fmla="val 1409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2FAF4B-31B7-42A1-81C5-C5E0C984B7CA}"/>
              </a:ext>
            </a:extLst>
          </p:cNvPr>
          <p:cNvSpPr/>
          <p:nvPr/>
        </p:nvSpPr>
        <p:spPr>
          <a:xfrm>
            <a:off x="3826933" y="1142999"/>
            <a:ext cx="1109134" cy="389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理想表位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7B7739-9299-41EC-AFA3-9C52A1435BF4}"/>
              </a:ext>
            </a:extLst>
          </p:cNvPr>
          <p:cNvSpPr/>
          <p:nvPr/>
        </p:nvSpPr>
        <p:spPr>
          <a:xfrm>
            <a:off x="3826933" y="2675043"/>
            <a:ext cx="1269999" cy="389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可接受表位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6C277A-C62D-491C-BB71-CFC6E0095F0B}"/>
              </a:ext>
            </a:extLst>
          </p:cNvPr>
          <p:cNvSpPr/>
          <p:nvPr/>
        </p:nvSpPr>
        <p:spPr>
          <a:xfrm>
            <a:off x="3826934" y="4416636"/>
            <a:ext cx="1498599" cy="389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难以使用表位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8516B6-A132-4E09-93DF-BE8326B3D7CD}"/>
              </a:ext>
            </a:extLst>
          </p:cNvPr>
          <p:cNvSpPr/>
          <p:nvPr/>
        </p:nvSpPr>
        <p:spPr>
          <a:xfrm>
            <a:off x="6092825" y="958002"/>
            <a:ext cx="2788708" cy="759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1Ag-1Ab, 2Ab,…</a:t>
            </a:r>
          </a:p>
          <a:p>
            <a:pPr algn="ctr"/>
            <a:r>
              <a:rPr lang="en-US" altLang="zh-CN" sz="1600" dirty="0"/>
              <a:t>~100% overlap epitope</a:t>
            </a:r>
            <a:endParaRPr lang="zh-CN" altLang="en-US" sz="16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4A8BA65-92AB-4AE3-B449-39FE94DE858E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4936067" y="1337732"/>
            <a:ext cx="11567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DB497709-8A21-4473-B814-0B07DDE4F683}"/>
              </a:ext>
            </a:extLst>
          </p:cNvPr>
          <p:cNvSpPr/>
          <p:nvPr/>
        </p:nvSpPr>
        <p:spPr>
          <a:xfrm>
            <a:off x="6092825" y="2490046"/>
            <a:ext cx="2788708" cy="759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1Ag-1Ab, 2Ab,…</a:t>
            </a:r>
          </a:p>
          <a:p>
            <a:pPr algn="ctr"/>
            <a:r>
              <a:rPr lang="en-US" altLang="zh-CN" sz="1600" dirty="0"/>
              <a:t>~70% overlap epitope</a:t>
            </a:r>
            <a:endParaRPr lang="zh-CN" altLang="en-US" sz="16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3D7837E-A728-49A9-9418-78E80D602B7E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 flipV="1">
            <a:off x="5096932" y="2869776"/>
            <a:ext cx="99589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528A4D4-406D-4050-A32A-25FCD4568CDE}"/>
              </a:ext>
            </a:extLst>
          </p:cNvPr>
          <p:cNvSpPr/>
          <p:nvPr/>
        </p:nvSpPr>
        <p:spPr>
          <a:xfrm>
            <a:off x="6112933" y="4156919"/>
            <a:ext cx="2788708" cy="908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1Ag-1Ab, 2Ab,…</a:t>
            </a:r>
          </a:p>
          <a:p>
            <a:pPr algn="ctr"/>
            <a:r>
              <a:rPr lang="en-US" altLang="zh-CN" sz="1600" dirty="0"/>
              <a:t>Maybe&lt;50% overlap epitope</a:t>
            </a:r>
          </a:p>
          <a:p>
            <a:pPr algn="ctr"/>
            <a:r>
              <a:rPr lang="en-US" altLang="zh-CN" sz="1600" dirty="0"/>
              <a:t>Different bin</a:t>
            </a:r>
            <a:endParaRPr lang="zh-CN" altLang="en-US" sz="16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7F2BA9E-7791-4FD4-8BF7-161265AB808E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5325533" y="4611369"/>
            <a:ext cx="7874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右大括号 26">
            <a:extLst>
              <a:ext uri="{FF2B5EF4-FFF2-40B4-BE49-F238E27FC236}">
                <a16:creationId xmlns:a16="http://schemas.microsoft.com/office/drawing/2014/main" id="{53CCC0CD-F84E-4350-8EF5-4C3C1F65BC9D}"/>
              </a:ext>
            </a:extLst>
          </p:cNvPr>
          <p:cNvSpPr/>
          <p:nvPr/>
        </p:nvSpPr>
        <p:spPr>
          <a:xfrm>
            <a:off x="8901640" y="1270000"/>
            <a:ext cx="877359" cy="3479799"/>
          </a:xfrm>
          <a:prstGeom prst="rightBrace">
            <a:avLst>
              <a:gd name="adj1" fmla="val 8333"/>
              <a:gd name="adj2" fmla="val 4949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247DDA1-840B-43A0-912B-6B74C341BF9F}"/>
              </a:ext>
            </a:extLst>
          </p:cNvPr>
          <p:cNvSpPr/>
          <p:nvPr/>
        </p:nvSpPr>
        <p:spPr>
          <a:xfrm>
            <a:off x="9897532" y="2413001"/>
            <a:ext cx="2192868" cy="13546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Case study</a:t>
            </a:r>
          </a:p>
          <a:p>
            <a:pPr algn="ctr"/>
            <a:r>
              <a:rPr lang="en-US" altLang="zh-CN" dirty="0"/>
              <a:t>And</a:t>
            </a:r>
          </a:p>
          <a:p>
            <a:pPr algn="ctr"/>
            <a:r>
              <a:rPr lang="en-US" altLang="zh-CN" dirty="0"/>
              <a:t>How to optimize epitope database?</a:t>
            </a:r>
          </a:p>
        </p:txBody>
      </p:sp>
    </p:spTree>
    <p:extLst>
      <p:ext uri="{BB962C8B-B14F-4D97-AF65-F5344CB8AC3E}">
        <p14:creationId xmlns:p14="http://schemas.microsoft.com/office/powerpoint/2010/main" val="1758190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D527A-FB68-4E8A-B782-D1CDF351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30" y="455930"/>
            <a:ext cx="10968990" cy="514350"/>
          </a:xfrm>
        </p:spPr>
        <p:txBody>
          <a:bodyPr/>
          <a:lstStyle/>
          <a:p>
            <a:r>
              <a:rPr lang="en-US" altLang="zh-CN" dirty="0"/>
              <a:t>Case study_ Ag-ab_fv92_</a:t>
            </a:r>
            <a:r>
              <a:rPr lang="zh-CN" altLang="en-US" dirty="0"/>
              <a:t>表位应用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7BBDFF3-1190-4135-A6AF-4A5705D8C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610583"/>
              </p:ext>
            </p:extLst>
          </p:nvPr>
        </p:nvGraphicFramePr>
        <p:xfrm>
          <a:off x="7024484" y="2588561"/>
          <a:ext cx="4021666" cy="10363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23427">
                  <a:extLst>
                    <a:ext uri="{9D8B030D-6E8A-4147-A177-3AD203B41FA5}">
                      <a16:colId xmlns:a16="http://schemas.microsoft.com/office/drawing/2014/main" val="3403541326"/>
                    </a:ext>
                  </a:extLst>
                </a:gridCol>
                <a:gridCol w="823427">
                  <a:extLst>
                    <a:ext uri="{9D8B030D-6E8A-4147-A177-3AD203B41FA5}">
                      <a16:colId xmlns:a16="http://schemas.microsoft.com/office/drawing/2014/main" val="3616883739"/>
                    </a:ext>
                  </a:extLst>
                </a:gridCol>
                <a:gridCol w="946003">
                  <a:extLst>
                    <a:ext uri="{9D8B030D-6E8A-4147-A177-3AD203B41FA5}">
                      <a16:colId xmlns:a16="http://schemas.microsoft.com/office/drawing/2014/main" val="2328337418"/>
                    </a:ext>
                  </a:extLst>
                </a:gridCol>
                <a:gridCol w="1428809">
                  <a:extLst>
                    <a:ext uri="{9D8B030D-6E8A-4147-A177-3AD203B41FA5}">
                      <a16:colId xmlns:a16="http://schemas.microsoft.com/office/drawing/2014/main" val="2365369075"/>
                    </a:ext>
                  </a:extLst>
                </a:gridCol>
              </a:tblGrid>
              <a:tr h="189653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7df1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>
                          <a:effectLst/>
                        </a:rPr>
                        <a:t>0.007</a:t>
                      </a:r>
                      <a:endParaRPr lang="en-US" altLang="zh-CN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maxDockQ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pipeline_2.1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1359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7df1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effectLst/>
                        </a:rPr>
                        <a:t>0.456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 err="1">
                          <a:effectLst/>
                        </a:rPr>
                        <a:t>maxDockQ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epitope_10A_v2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69574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7e9p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>
                          <a:effectLst/>
                        </a:rPr>
                        <a:t>0.017</a:t>
                      </a:r>
                      <a:endParaRPr lang="en-US" altLang="zh-CN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maxDockQ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pipeline_2.1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4178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7e9p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effectLst/>
                        </a:rPr>
                        <a:t>0.58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 err="1">
                          <a:effectLst/>
                        </a:rPr>
                        <a:t>maxDockQ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epitope_10A_v2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22983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E98807-E19B-4DD2-B5F9-73028EDD8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41930"/>
              </p:ext>
            </p:extLst>
          </p:nvPr>
        </p:nvGraphicFramePr>
        <p:xfrm>
          <a:off x="1250527" y="4549551"/>
          <a:ext cx="4021667" cy="10363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5952">
                  <a:extLst>
                    <a:ext uri="{9D8B030D-6E8A-4147-A177-3AD203B41FA5}">
                      <a16:colId xmlns:a16="http://schemas.microsoft.com/office/drawing/2014/main" val="26845856"/>
                    </a:ext>
                  </a:extLst>
                </a:gridCol>
                <a:gridCol w="735952">
                  <a:extLst>
                    <a:ext uri="{9D8B030D-6E8A-4147-A177-3AD203B41FA5}">
                      <a16:colId xmlns:a16="http://schemas.microsoft.com/office/drawing/2014/main" val="3857239025"/>
                    </a:ext>
                  </a:extLst>
                </a:gridCol>
                <a:gridCol w="1050086">
                  <a:extLst>
                    <a:ext uri="{9D8B030D-6E8A-4147-A177-3AD203B41FA5}">
                      <a16:colId xmlns:a16="http://schemas.microsoft.com/office/drawing/2014/main" val="9533229"/>
                    </a:ext>
                  </a:extLst>
                </a:gridCol>
                <a:gridCol w="1499677">
                  <a:extLst>
                    <a:ext uri="{9D8B030D-6E8A-4147-A177-3AD203B41FA5}">
                      <a16:colId xmlns:a16="http://schemas.microsoft.com/office/drawing/2014/main" val="368934863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  <a:latin typeface="+mj-ea"/>
                          <a:ea typeface="+mj-ea"/>
                        </a:rPr>
                        <a:t>7bh8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>
                          <a:effectLst/>
                          <a:latin typeface="+mj-ea"/>
                          <a:ea typeface="+mj-ea"/>
                        </a:rPr>
                        <a:t>0.056</a:t>
                      </a:r>
                      <a:endParaRPr lang="en-US" altLang="zh-CN" sz="11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 err="1">
                          <a:effectLst/>
                          <a:latin typeface="+mj-ea"/>
                          <a:ea typeface="+mj-ea"/>
                        </a:rPr>
                        <a:t>maxDockQ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  <a:latin typeface="+mj-ea"/>
                          <a:ea typeface="+mj-ea"/>
                        </a:rPr>
                        <a:t>pipeline_2.1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79549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  <a:latin typeface="+mj-ea"/>
                          <a:ea typeface="+mj-ea"/>
                        </a:rPr>
                        <a:t>7bh8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effectLst/>
                          <a:latin typeface="+mj-ea"/>
                          <a:ea typeface="+mj-ea"/>
                        </a:rPr>
                        <a:t>0.05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 err="1">
                          <a:effectLst/>
                          <a:latin typeface="+mj-ea"/>
                          <a:ea typeface="+mj-ea"/>
                        </a:rPr>
                        <a:t>maxDockQ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  <a:latin typeface="+mj-ea"/>
                          <a:ea typeface="+mj-ea"/>
                        </a:rPr>
                        <a:t>epitope_10A_v2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83078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7kpj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maxDockQ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pipeline_2.1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8209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7kpj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0.049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maxDockQ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epitope_10A_v2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4943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5AEB8F1-4BCA-483A-B9E0-69CD3BD9E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26292"/>
              </p:ext>
            </p:extLst>
          </p:nvPr>
        </p:nvGraphicFramePr>
        <p:xfrm>
          <a:off x="7024483" y="4549551"/>
          <a:ext cx="4021667" cy="10363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16044">
                  <a:extLst>
                    <a:ext uri="{9D8B030D-6E8A-4147-A177-3AD203B41FA5}">
                      <a16:colId xmlns:a16="http://schemas.microsoft.com/office/drawing/2014/main" val="1452213757"/>
                    </a:ext>
                  </a:extLst>
                </a:gridCol>
                <a:gridCol w="799582">
                  <a:extLst>
                    <a:ext uri="{9D8B030D-6E8A-4147-A177-3AD203B41FA5}">
                      <a16:colId xmlns:a16="http://schemas.microsoft.com/office/drawing/2014/main" val="3999487666"/>
                    </a:ext>
                  </a:extLst>
                </a:gridCol>
                <a:gridCol w="917507">
                  <a:extLst>
                    <a:ext uri="{9D8B030D-6E8A-4147-A177-3AD203B41FA5}">
                      <a16:colId xmlns:a16="http://schemas.microsoft.com/office/drawing/2014/main" val="1361721046"/>
                    </a:ext>
                  </a:extLst>
                </a:gridCol>
                <a:gridCol w="1388534">
                  <a:extLst>
                    <a:ext uri="{9D8B030D-6E8A-4147-A177-3AD203B41FA5}">
                      <a16:colId xmlns:a16="http://schemas.microsoft.com/office/drawing/2014/main" val="158046988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7x46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effectLst/>
                        </a:rPr>
                        <a:t>0.862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maxDockQ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pipeline_2.1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48591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7x46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effectLst/>
                        </a:rPr>
                        <a:t>0.035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 err="1">
                          <a:effectLst/>
                        </a:rPr>
                        <a:t>maxDockQ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epitope_10A_v2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25618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7x47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effectLst/>
                        </a:rPr>
                        <a:t>0.848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 err="1">
                          <a:effectLst/>
                        </a:rPr>
                        <a:t>maxDockQ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pipeline_2.1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439201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7x47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effectLst/>
                        </a:rPr>
                        <a:t>0.035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 err="1">
                          <a:effectLst/>
                        </a:rPr>
                        <a:t>maxDockQ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epitope_10A_v2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64599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C071841-1433-40DC-9F8A-DB93C8448D0A}"/>
              </a:ext>
            </a:extLst>
          </p:cNvPr>
          <p:cNvSpPr txBox="1"/>
          <p:nvPr/>
        </p:nvSpPr>
        <p:spPr>
          <a:xfrm>
            <a:off x="8352033" y="3601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CC62240-9DF5-4700-8193-DCC87758C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785176"/>
              </p:ext>
            </p:extLst>
          </p:nvPr>
        </p:nvGraphicFramePr>
        <p:xfrm>
          <a:off x="1250527" y="2598642"/>
          <a:ext cx="4021666" cy="10363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46649">
                  <a:extLst>
                    <a:ext uri="{9D8B030D-6E8A-4147-A177-3AD203B41FA5}">
                      <a16:colId xmlns:a16="http://schemas.microsoft.com/office/drawing/2014/main" val="1492334979"/>
                    </a:ext>
                  </a:extLst>
                </a:gridCol>
                <a:gridCol w="770466">
                  <a:extLst>
                    <a:ext uri="{9D8B030D-6E8A-4147-A177-3AD203B41FA5}">
                      <a16:colId xmlns:a16="http://schemas.microsoft.com/office/drawing/2014/main" val="2267084518"/>
                    </a:ext>
                  </a:extLst>
                </a:gridCol>
                <a:gridCol w="1227667">
                  <a:extLst>
                    <a:ext uri="{9D8B030D-6E8A-4147-A177-3AD203B41FA5}">
                      <a16:colId xmlns:a16="http://schemas.microsoft.com/office/drawing/2014/main" val="1189739528"/>
                    </a:ext>
                  </a:extLst>
                </a:gridCol>
                <a:gridCol w="1276884">
                  <a:extLst>
                    <a:ext uri="{9D8B030D-6E8A-4147-A177-3AD203B41FA5}">
                      <a16:colId xmlns:a16="http://schemas.microsoft.com/office/drawing/2014/main" val="15515795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7mlh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>
                          <a:effectLst/>
                        </a:rPr>
                        <a:t>0.015</a:t>
                      </a:r>
                      <a:endParaRPr lang="en-US" altLang="zh-CN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maxDockQ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pipeline_2.1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5735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7mlh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>
                          <a:effectLst/>
                        </a:rPr>
                        <a:t>0.826</a:t>
                      </a:r>
                      <a:endParaRPr lang="en-US" altLang="zh-CN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 err="1">
                          <a:effectLst/>
                        </a:rPr>
                        <a:t>maxDockQ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epitope_10A_v2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39605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7sd5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>
                          <a:effectLst/>
                        </a:rPr>
                        <a:t>0.051</a:t>
                      </a:r>
                      <a:endParaRPr lang="en-US" altLang="zh-CN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maxDockQ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pipeline_2.1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20723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7sd5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sz="1100" dirty="0">
                          <a:effectLst/>
                        </a:rPr>
                        <a:t>0.931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>
                          <a:effectLst/>
                        </a:rPr>
                        <a:t>maxDockQ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dirty="0">
                          <a:effectLst/>
                        </a:rPr>
                        <a:t>epitope_10A_v2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06454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0787253-B236-462B-B544-5AB18734C471}"/>
              </a:ext>
            </a:extLst>
          </p:cNvPr>
          <p:cNvSpPr txBox="1"/>
          <p:nvPr/>
        </p:nvSpPr>
        <p:spPr>
          <a:xfrm>
            <a:off x="608330" y="206105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理想提升效果   </a:t>
            </a:r>
            <a:r>
              <a:rPr lang="en-US" altLang="zh-CN" dirty="0">
                <a:solidFill>
                  <a:srgbClr val="FF0000"/>
                </a:solidFill>
              </a:rPr>
              <a:t>!!!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CA5740-BDDD-4C4E-B6FC-D9ECF18EDC19}"/>
              </a:ext>
            </a:extLst>
          </p:cNvPr>
          <p:cNvSpPr txBox="1"/>
          <p:nvPr/>
        </p:nvSpPr>
        <p:spPr>
          <a:xfrm>
            <a:off x="6636597" y="206105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可接受提升效果   </a:t>
            </a:r>
            <a:r>
              <a:rPr lang="en-US" altLang="zh-CN" dirty="0"/>
              <a:t>!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579551-F210-4BA4-8304-048C45186805}"/>
              </a:ext>
            </a:extLst>
          </p:cNvPr>
          <p:cNvSpPr txBox="1"/>
          <p:nvPr/>
        </p:nvSpPr>
        <p:spPr>
          <a:xfrm>
            <a:off x="608330" y="402513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没什么提升效果</a:t>
            </a:r>
            <a:r>
              <a:rPr lang="en-US" altLang="zh-CN" dirty="0"/>
              <a:t>   ---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C2CAE5-C75F-4E42-B3D6-3E326FBBE8CA}"/>
              </a:ext>
            </a:extLst>
          </p:cNvPr>
          <p:cNvSpPr txBox="1"/>
          <p:nvPr/>
        </p:nvSpPr>
        <p:spPr>
          <a:xfrm>
            <a:off x="6733364" y="4025131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表位应用降低</a:t>
            </a:r>
            <a:r>
              <a:rPr lang="en-US" altLang="zh-CN" dirty="0" err="1">
                <a:solidFill>
                  <a:srgbClr val="FF0000"/>
                </a:solidFill>
              </a:rPr>
              <a:t>maxDockQ</a:t>
            </a:r>
            <a:r>
              <a:rPr lang="en-US" altLang="zh-CN" dirty="0">
                <a:solidFill>
                  <a:srgbClr val="FF0000"/>
                </a:solidFill>
              </a:rPr>
              <a:t>      XXX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D425A0-1A10-41E5-B42F-4B6AEC862596}"/>
              </a:ext>
            </a:extLst>
          </p:cNvPr>
          <p:cNvSpPr txBox="1"/>
          <p:nvPr/>
        </p:nvSpPr>
        <p:spPr>
          <a:xfrm>
            <a:off x="1720173" y="6302854"/>
            <a:ext cx="780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do: </a:t>
            </a:r>
            <a:r>
              <a:rPr lang="zh-CN" altLang="en-US" dirty="0"/>
              <a:t>弄清楚这几种表位应用的情况，终极目标是“理想提升效果”！！！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DE0285-C52F-4073-86DA-0E2629FB5C0C}"/>
              </a:ext>
            </a:extLst>
          </p:cNvPr>
          <p:cNvSpPr txBox="1"/>
          <p:nvPr/>
        </p:nvSpPr>
        <p:spPr>
          <a:xfrm>
            <a:off x="2916455" y="121365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将表位作为一种先验信息，辅助结构预测</a:t>
            </a:r>
          </a:p>
        </p:txBody>
      </p:sp>
    </p:spTree>
    <p:extLst>
      <p:ext uri="{BB962C8B-B14F-4D97-AF65-F5344CB8AC3E}">
        <p14:creationId xmlns:p14="http://schemas.microsoft.com/office/powerpoint/2010/main" val="363923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A207B-25E8-4575-BE70-42E95878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study_ Ag-ab_fv92_</a:t>
            </a:r>
            <a:r>
              <a:rPr lang="zh-CN" altLang="en-US" dirty="0"/>
              <a:t>表位应用</a:t>
            </a:r>
            <a:r>
              <a:rPr lang="en-US" altLang="zh-CN" dirty="0"/>
              <a:t>_</a:t>
            </a:r>
            <a:r>
              <a:rPr lang="en-US" altLang="zh-CN" dirty="0" err="1"/>
              <a:t>perfect_case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23407F-F889-43D7-9A48-44B9819E3157}"/>
              </a:ext>
            </a:extLst>
          </p:cNvPr>
          <p:cNvSpPr txBox="1"/>
          <p:nvPr/>
        </p:nvSpPr>
        <p:spPr>
          <a:xfrm>
            <a:off x="457200" y="1515533"/>
            <a:ext cx="1122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少川表位库</a:t>
            </a:r>
            <a:endParaRPr lang="pt-BR" altLang="zh-CN" sz="1400" dirty="0"/>
          </a:p>
          <a:p>
            <a:r>
              <a:rPr lang="pt-BR" altLang="zh-CN" sz="1400" dirty="0"/>
              <a:t>,seq,A4,A4_len,A6,A6_len,A8,A8_len,</a:t>
            </a:r>
            <a:r>
              <a:rPr lang="pt-BR" altLang="zh-CN" sz="1400" dirty="0">
                <a:solidFill>
                  <a:srgbClr val="FF0000"/>
                </a:solidFill>
              </a:rPr>
              <a:t>A10,A10_len</a:t>
            </a:r>
          </a:p>
          <a:p>
            <a:endParaRPr lang="en-US" altLang="zh-CN" sz="1400" dirty="0"/>
          </a:p>
          <a:p>
            <a:r>
              <a:rPr lang="pl-PL" altLang="zh-CN" sz="1400" dirty="0"/>
              <a:t>20,7mlh,,0,"101,100,59,62",4,"61,99,101,60,58,100,63,102,59,62,98",11,</a:t>
            </a:r>
            <a:r>
              <a:rPr lang="pl-PL" altLang="zh-CN" sz="1400" dirty="0">
                <a:solidFill>
                  <a:srgbClr val="FF0000"/>
                </a:solidFill>
              </a:rPr>
              <a:t>"61,97,102,103,62,57,60,58,127,59,98,99,56,125,101,96,100,63,64,126",20</a:t>
            </a:r>
            <a:endParaRPr lang="en-US" altLang="zh-CN" sz="1400" dirty="0">
              <a:solidFill>
                <a:srgbClr val="FF0000"/>
              </a:solidFill>
            </a:endParaRPr>
          </a:p>
          <a:p>
            <a:endParaRPr lang="en-US" altLang="zh-CN" sz="1400" dirty="0"/>
          </a:p>
          <a:p>
            <a:r>
              <a:rPr lang="en-US" altLang="zh-CN" sz="1400" dirty="0"/>
              <a:t>54,7sd5,,0,“48,43,42,44”,4,“47,48,50,78,46,49,34,43,92,42,44,93,45,77,81,80”,16,</a:t>
            </a:r>
            <a:r>
              <a:rPr lang="en-US" altLang="zh-CN" sz="1400" dirty="0">
                <a:solidFill>
                  <a:srgbClr val="FF0000"/>
                </a:solidFill>
              </a:rPr>
              <a:t>“48,50,97,78,41,34,76,42,73,81,82,91,95,49,70,71,43,44,45,35,79,46,80,47,74,92,93,77,94”,29   </a:t>
            </a:r>
            <a:r>
              <a:rPr lang="zh-CN" altLang="en-US" sz="1400" dirty="0">
                <a:solidFill>
                  <a:srgbClr val="FF0000"/>
                </a:solidFill>
              </a:rPr>
              <a:t>（氨基酸重新编码了）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86D7FC-2357-47F0-B786-15BCD8991248}"/>
              </a:ext>
            </a:extLst>
          </p:cNvPr>
          <p:cNvSpPr txBox="1"/>
          <p:nvPr/>
        </p:nvSpPr>
        <p:spPr>
          <a:xfrm>
            <a:off x="245533" y="112830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理想提升效果   </a:t>
            </a:r>
            <a:r>
              <a:rPr lang="en-US" altLang="zh-CN" dirty="0">
                <a:solidFill>
                  <a:srgbClr val="FF0000"/>
                </a:solidFill>
              </a:rPr>
              <a:t>!!!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C6C62C-3583-427F-AD0E-D2F395414FD3}"/>
              </a:ext>
            </a:extLst>
          </p:cNvPr>
          <p:cNvSpPr txBox="1"/>
          <p:nvPr/>
        </p:nvSpPr>
        <p:spPr>
          <a:xfrm>
            <a:off x="457200" y="4280737"/>
            <a:ext cx="5360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7mlh </a:t>
            </a:r>
          </a:p>
          <a:p>
            <a:r>
              <a:rPr lang="en-US" altLang="zh-CN" sz="1600" dirty="0"/>
              <a:t>31,58,59,60,61,62,63,64,97,98,99,100,101,102,103</a:t>
            </a:r>
          </a:p>
          <a:p>
            <a:endParaRPr lang="en-US" altLang="zh-CN" sz="1600" dirty="0"/>
          </a:p>
          <a:p>
            <a:r>
              <a:rPr lang="en-US" altLang="zh-CN" sz="1600" dirty="0"/>
              <a:t>7sd5  </a:t>
            </a:r>
          </a:p>
          <a:p>
            <a:r>
              <a:rPr lang="en-US" altLang="zh-CN" sz="1600" dirty="0"/>
              <a:t>368-372,377-385,405,408,409,412-416,427-429,460,505</a:t>
            </a:r>
            <a:endParaRPr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B37609E-C5DD-459A-87FC-08F8979C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423" y="3141371"/>
            <a:ext cx="2375022" cy="29719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3D862B0-83D0-4E7D-A6D6-1C350E92527C}"/>
              </a:ext>
            </a:extLst>
          </p:cNvPr>
          <p:cNvSpPr txBox="1"/>
          <p:nvPr/>
        </p:nvSpPr>
        <p:spPr>
          <a:xfrm>
            <a:off x="245533" y="3762168"/>
            <a:ext cx="335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人工查看表位 </a:t>
            </a:r>
            <a:r>
              <a:rPr lang="en-US" altLang="zh-CN" dirty="0"/>
              <a:t>4.5A heavy atom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2049F3-5C05-44D0-B15D-5B54F8316B5B}"/>
              </a:ext>
            </a:extLst>
          </p:cNvPr>
          <p:cNvSpPr txBox="1"/>
          <p:nvPr/>
        </p:nvSpPr>
        <p:spPr>
          <a:xfrm>
            <a:off x="6248400" y="3917936"/>
            <a:ext cx="263967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7mlh</a:t>
            </a:r>
          </a:p>
          <a:p>
            <a:endParaRPr lang="en-US" altLang="zh-CN" sz="1600" dirty="0"/>
          </a:p>
          <a:p>
            <a:r>
              <a:rPr lang="zh-CN" altLang="en-US" sz="1600" dirty="0"/>
              <a:t>少川</a:t>
            </a:r>
            <a:r>
              <a:rPr lang="en-US" altLang="zh-CN" sz="1600" dirty="0"/>
              <a:t>10A</a:t>
            </a:r>
            <a:r>
              <a:rPr lang="zh-CN" altLang="en-US" sz="1600" dirty="0"/>
              <a:t>表位有</a:t>
            </a:r>
            <a:r>
              <a:rPr lang="en-US" altLang="zh-CN" sz="1600" dirty="0"/>
              <a:t>71%</a:t>
            </a:r>
            <a:r>
              <a:rPr lang="zh-CN" altLang="en-US" sz="1600" dirty="0"/>
              <a:t>和人工查看结构</a:t>
            </a:r>
            <a:r>
              <a:rPr lang="en-US" altLang="zh-CN" sz="1600" dirty="0"/>
              <a:t>4.5A</a:t>
            </a:r>
            <a:r>
              <a:rPr lang="zh-CN" altLang="en-US" sz="1600" dirty="0"/>
              <a:t>表位一致</a:t>
            </a:r>
          </a:p>
        </p:txBody>
      </p:sp>
    </p:spTree>
    <p:extLst>
      <p:ext uri="{BB962C8B-B14F-4D97-AF65-F5344CB8AC3E}">
        <p14:creationId xmlns:p14="http://schemas.microsoft.com/office/powerpoint/2010/main" val="64347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8FE26C5-D311-44AA-9182-90648595EEBF}"/>
              </a:ext>
            </a:extLst>
          </p:cNvPr>
          <p:cNvSpPr txBox="1"/>
          <p:nvPr/>
        </p:nvSpPr>
        <p:spPr>
          <a:xfrm>
            <a:off x="350520" y="1634067"/>
            <a:ext cx="1122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133,7x46,,0,126,1,"119,128,126,109,121,123,110,129",8,</a:t>
            </a:r>
            <a:r>
              <a:rPr lang="en-US" altLang="zh-CN" sz="1400" dirty="0">
                <a:solidFill>
                  <a:srgbClr val="C00000"/>
                </a:solidFill>
              </a:rPr>
              <a:t>"122,124,41,120,119,107,118,130,127,113,135,38,110,40,132,128,131,125,129,39,126,109,121,123,114",25</a:t>
            </a:r>
          </a:p>
          <a:p>
            <a:endParaRPr lang="en-US" altLang="zh-CN" sz="1400" dirty="0"/>
          </a:p>
          <a:p>
            <a:r>
              <a:rPr lang="en-US" altLang="zh-CN" sz="1400" dirty="0"/>
              <a:t>134,7x47,,0,126,1,"119,124,128,126,109,113,121,123,110,129",10,</a:t>
            </a:r>
            <a:r>
              <a:rPr lang="en-US" altLang="zh-CN" sz="1400" dirty="0">
                <a:solidFill>
                  <a:srgbClr val="C00000"/>
                </a:solidFill>
              </a:rPr>
              <a:t>"122,124,120,119,107,118,130,127,113,38,110,40,132,128,131,125,129,39,126,109,121,123,114",23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52874E-2F8F-4629-BA8A-4BFE92BC3FC0}"/>
              </a:ext>
            </a:extLst>
          </p:cNvPr>
          <p:cNvSpPr txBox="1"/>
          <p:nvPr/>
        </p:nvSpPr>
        <p:spPr>
          <a:xfrm>
            <a:off x="138853" y="1176139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表位应用降低</a:t>
            </a:r>
            <a:r>
              <a:rPr lang="en-US" altLang="zh-CN" dirty="0" err="1">
                <a:solidFill>
                  <a:srgbClr val="FF0000"/>
                </a:solidFill>
              </a:rPr>
              <a:t>maxDockQ</a:t>
            </a:r>
            <a:r>
              <a:rPr lang="en-US" altLang="zh-CN" dirty="0">
                <a:solidFill>
                  <a:srgbClr val="FF0000"/>
                </a:solidFill>
              </a:rPr>
              <a:t>      XXX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A1FF5B-FBE6-4B06-A0DD-F263840F0883}"/>
              </a:ext>
            </a:extLst>
          </p:cNvPr>
          <p:cNvSpPr txBox="1"/>
          <p:nvPr/>
        </p:nvSpPr>
        <p:spPr>
          <a:xfrm>
            <a:off x="457200" y="4280737"/>
            <a:ext cx="44278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7x46</a:t>
            </a:r>
          </a:p>
          <a:p>
            <a:r>
              <a:rPr lang="en-US" altLang="zh-CN" sz="1600" dirty="0"/>
              <a:t>72,74,142,144,145,151,153-161,163-165,167,</a:t>
            </a:r>
          </a:p>
          <a:p>
            <a:endParaRPr lang="en-US" altLang="zh-CN" sz="1600" dirty="0"/>
          </a:p>
          <a:p>
            <a:r>
              <a:rPr lang="en-US" altLang="zh-CN" sz="1600" dirty="0"/>
              <a:t>7x47 </a:t>
            </a:r>
          </a:p>
          <a:p>
            <a:r>
              <a:rPr lang="en-US" altLang="zh-CN" sz="1600" dirty="0"/>
              <a:t>72,74,142,144,145,151,153-161,163-165,167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A6EBDA-6BCE-4E58-A207-9B207B416086}"/>
              </a:ext>
            </a:extLst>
          </p:cNvPr>
          <p:cNvSpPr txBox="1"/>
          <p:nvPr/>
        </p:nvSpPr>
        <p:spPr>
          <a:xfrm>
            <a:off x="245533" y="3762168"/>
            <a:ext cx="335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人工查看表位 </a:t>
            </a:r>
            <a:r>
              <a:rPr lang="en-US" altLang="zh-CN" dirty="0"/>
              <a:t>4.5A heavy atom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EC1DEBD-CC4B-4BC3-B80E-01DAEDEE9B2A}"/>
              </a:ext>
            </a:extLst>
          </p:cNvPr>
          <p:cNvGrpSpPr/>
          <p:nvPr/>
        </p:nvGrpSpPr>
        <p:grpSpPr>
          <a:xfrm>
            <a:off x="7586389" y="3234266"/>
            <a:ext cx="4451579" cy="2872388"/>
            <a:chOff x="6266276" y="3149600"/>
            <a:chExt cx="4451579" cy="287238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0FDC882-0DEA-4311-9212-B91FE154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6276" y="3240545"/>
              <a:ext cx="4451579" cy="278144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85DAF06-6FE3-4371-8A0C-490FC15686FF}"/>
                </a:ext>
              </a:extLst>
            </p:cNvPr>
            <p:cNvSpPr txBox="1"/>
            <p:nvPr/>
          </p:nvSpPr>
          <p:spPr>
            <a:xfrm>
              <a:off x="7721599" y="3240545"/>
              <a:ext cx="1109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Chain B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5C91935-9550-47FB-98E0-A1DBE6BAB52A}"/>
                </a:ext>
              </a:extLst>
            </p:cNvPr>
            <p:cNvSpPr txBox="1"/>
            <p:nvPr/>
          </p:nvSpPr>
          <p:spPr>
            <a:xfrm>
              <a:off x="9575799" y="4527002"/>
              <a:ext cx="10583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Chain A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B7A52EB-8AAD-4332-BC29-A248906D8D74}"/>
                </a:ext>
              </a:extLst>
            </p:cNvPr>
            <p:cNvSpPr/>
            <p:nvPr/>
          </p:nvSpPr>
          <p:spPr>
            <a:xfrm rot="20459258">
              <a:off x="6266276" y="3149600"/>
              <a:ext cx="3038591" cy="23791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17D8FE0-04A9-46C2-9BFE-BEC2E8FC7979}"/>
              </a:ext>
            </a:extLst>
          </p:cNvPr>
          <p:cNvSpPr txBox="1"/>
          <p:nvPr/>
        </p:nvSpPr>
        <p:spPr>
          <a:xfrm>
            <a:off x="5127645" y="3762168"/>
            <a:ext cx="237502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7mlh</a:t>
            </a:r>
          </a:p>
          <a:p>
            <a:endParaRPr lang="en-US" altLang="zh-CN" sz="1600" dirty="0"/>
          </a:p>
          <a:p>
            <a:r>
              <a:rPr lang="zh-CN" altLang="en-US" sz="1600" dirty="0"/>
              <a:t>少川</a:t>
            </a:r>
            <a:r>
              <a:rPr lang="en-US" altLang="zh-CN" sz="1600" dirty="0"/>
              <a:t>10A</a:t>
            </a:r>
            <a:r>
              <a:rPr lang="zh-CN" altLang="en-US" sz="1600" dirty="0"/>
              <a:t>表位有</a:t>
            </a:r>
            <a:r>
              <a:rPr lang="en-US" altLang="zh-CN" sz="1600" dirty="0">
                <a:solidFill>
                  <a:srgbClr val="C00000"/>
                </a:solidFill>
              </a:rPr>
              <a:t>0%</a:t>
            </a:r>
            <a:r>
              <a:rPr lang="zh-CN" altLang="en-US" sz="1600" dirty="0">
                <a:solidFill>
                  <a:srgbClr val="C00000"/>
                </a:solidFill>
              </a:rPr>
              <a:t>？？？</a:t>
            </a:r>
            <a:r>
              <a:rPr lang="zh-CN" altLang="en-US" sz="1600" dirty="0"/>
              <a:t>和人工查看结构</a:t>
            </a:r>
            <a:r>
              <a:rPr lang="en-US" altLang="zh-CN" sz="1600" dirty="0"/>
              <a:t>4.5A</a:t>
            </a:r>
            <a:r>
              <a:rPr lang="zh-CN" altLang="en-US" sz="1600" dirty="0"/>
              <a:t>表位一致，是序列重编码，还是多链</a:t>
            </a:r>
            <a:r>
              <a:rPr lang="en-US" altLang="zh-CN" sz="1600" dirty="0"/>
              <a:t>ag</a:t>
            </a:r>
            <a:r>
              <a:rPr lang="zh-CN" altLang="en-US" sz="1600" dirty="0"/>
              <a:t>的原因？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6E4C394-CDD1-46DE-B04F-8681B5767FE6}"/>
              </a:ext>
            </a:extLst>
          </p:cNvPr>
          <p:cNvSpPr txBox="1">
            <a:spLocks/>
          </p:cNvSpPr>
          <p:nvPr/>
        </p:nvSpPr>
        <p:spPr>
          <a:xfrm>
            <a:off x="530227" y="441462"/>
            <a:ext cx="10968990" cy="51435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5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Case study_ Ag-ab_fv92_</a:t>
            </a:r>
            <a:r>
              <a:rPr lang="zh-CN" altLang="en-US" dirty="0"/>
              <a:t>表位应用</a:t>
            </a:r>
            <a:r>
              <a:rPr lang="en-US" altLang="zh-CN" dirty="0"/>
              <a:t>_</a:t>
            </a:r>
            <a:r>
              <a:rPr lang="en-US" altLang="zh-CN" dirty="0" err="1"/>
              <a:t>bad_case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04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AD28E-917D-4C89-977B-56634CFC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Ag-ab docking_</a:t>
            </a:r>
            <a:r>
              <a:rPr lang="zh-CN" altLang="en-US" dirty="0"/>
              <a:t>理想表位库是终极目标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93C887-5057-43DF-A842-F263A5163EEB}"/>
              </a:ext>
            </a:extLst>
          </p:cNvPr>
          <p:cNvSpPr txBox="1"/>
          <p:nvPr/>
        </p:nvSpPr>
        <p:spPr>
          <a:xfrm>
            <a:off x="192506" y="1203157"/>
            <a:ext cx="115248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少川目前的表位库：</a:t>
            </a:r>
            <a:endParaRPr lang="en-US" altLang="zh-CN" sz="1400" dirty="0"/>
          </a:p>
          <a:p>
            <a:r>
              <a:rPr lang="en-US" altLang="zh-CN" sz="1400" dirty="0"/>
              <a:t>,seq,A8,A10,A12,A14</a:t>
            </a:r>
          </a:p>
          <a:p>
            <a:r>
              <a:rPr lang="en-US" altLang="zh-CN" sz="1400" dirty="0"/>
              <a:t>0,TQKMSEKDTKEEILKAFKLFDDDETGKISFKNLKRVAKELGENLTDEELQEMIDEADRDGDGEVSEQEFLRIMKKTSLY,"48,72,32,15,36,71,12,43,68,41,39,35,51","71,15,69,41,52,42,35,47,51,54,50,37,39,48,32,36,18,38,67,19,68,16,33,13,70,72,14,73,12,43,11","66,71,29,15,55,69,41,52,42,35,74,47,51,44,10,54,17,50,37,39,40,48,32,36,18,38,67,19,53,68,16,75,33,13,70,34,72,45,14,73,31,12,49,43,11,8","46,20,29,71,15,66,63,65,55,69,41,64,52,42,30,35,74,47,51,7,44,9,10,54,78,17,50,37,39,40,27,48,32,36,18,38,67,19,56,53,76,68,16,75,33,13,70,34,72,45,14,73,28,31,12,49,43,11,8"</a:t>
            </a:r>
            <a:endParaRPr lang="zh-CN" altLang="en-US" sz="14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E7BECB97-B30D-4E17-9E00-2C82D55C9F1B}"/>
              </a:ext>
            </a:extLst>
          </p:cNvPr>
          <p:cNvSpPr/>
          <p:nvPr/>
        </p:nvSpPr>
        <p:spPr>
          <a:xfrm>
            <a:off x="608330" y="2935705"/>
            <a:ext cx="383072" cy="10837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70CB96-1F8C-4B01-AA2F-5293DFF364F3}"/>
              </a:ext>
            </a:extLst>
          </p:cNvPr>
          <p:cNvSpPr txBox="1"/>
          <p:nvPr/>
        </p:nvSpPr>
        <p:spPr>
          <a:xfrm>
            <a:off x="991402" y="303647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理想表位库讨论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AB1089-3F93-40A3-899E-81999BFD3EB4}"/>
              </a:ext>
            </a:extLst>
          </p:cNvPr>
          <p:cNvSpPr txBox="1"/>
          <p:nvPr/>
        </p:nvSpPr>
        <p:spPr>
          <a:xfrm>
            <a:off x="3397717" y="3006678"/>
            <a:ext cx="6092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建议信息全面记录</a:t>
            </a:r>
            <a:endParaRPr lang="en-US" altLang="zh-CN" dirty="0"/>
          </a:p>
          <a:p>
            <a:r>
              <a:rPr lang="en-US" altLang="zh-CN" dirty="0" err="1"/>
              <a:t>Ag,Ab</a:t>
            </a:r>
            <a:r>
              <a:rPr lang="zh-CN" altLang="en-US" dirty="0"/>
              <a:t>序列，</a:t>
            </a:r>
            <a:r>
              <a:rPr lang="en-US" altLang="zh-CN" dirty="0"/>
              <a:t>heavy atom 4A,4.5A,5A distance</a:t>
            </a:r>
            <a:r>
              <a:rPr lang="zh-CN" altLang="en-US" dirty="0"/>
              <a:t>梯度摸索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860474-4302-42CA-8DC2-02E241D6372E}"/>
              </a:ext>
            </a:extLst>
          </p:cNvPr>
          <p:cNvSpPr txBox="1"/>
          <p:nvPr/>
        </p:nvSpPr>
        <p:spPr>
          <a:xfrm>
            <a:off x="608330" y="4019477"/>
            <a:ext cx="379041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seq(</a:t>
            </a:r>
            <a:r>
              <a:rPr lang="en-US" altLang="zh-CN" dirty="0" err="1"/>
              <a:t>ag,vh,vl</a:t>
            </a:r>
            <a:r>
              <a:rPr lang="en-US" altLang="zh-CN" dirty="0"/>
              <a:t>),  A4, A4.5, A5</a:t>
            </a:r>
          </a:p>
          <a:p>
            <a:r>
              <a:rPr lang="en-US" altLang="zh-CN" dirty="0"/>
              <a:t>, seq(</a:t>
            </a:r>
            <a:r>
              <a:rPr lang="en-US" altLang="zh-CN" dirty="0" err="1"/>
              <a:t>ag,vhh</a:t>
            </a:r>
            <a:r>
              <a:rPr lang="en-US" altLang="zh-CN" dirty="0"/>
              <a:t>), A4, A4.5, A5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B2A7BA-E9CD-4B0C-9EB4-E4379110A027}"/>
              </a:ext>
            </a:extLst>
          </p:cNvPr>
          <p:cNvSpPr txBox="1"/>
          <p:nvPr/>
        </p:nvSpPr>
        <p:spPr>
          <a:xfrm>
            <a:off x="991402" y="5204534"/>
            <a:ext cx="716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目前</a:t>
            </a:r>
            <a:r>
              <a:rPr lang="en-US" altLang="zh-CN" dirty="0"/>
              <a:t>epitope database1</a:t>
            </a:r>
            <a:r>
              <a:rPr lang="zh-CN" altLang="en-US" dirty="0"/>
              <a:t>只包含</a:t>
            </a:r>
            <a:r>
              <a:rPr lang="en-US" altLang="zh-CN" dirty="0"/>
              <a:t>ag seq</a:t>
            </a:r>
            <a:r>
              <a:rPr lang="zh-CN" altLang="en-US" dirty="0"/>
              <a:t>，</a:t>
            </a:r>
            <a:r>
              <a:rPr lang="en-US" altLang="zh-CN" dirty="0"/>
              <a:t>10A </a:t>
            </a:r>
            <a:r>
              <a:rPr lang="en-US" altLang="zh-CN" dirty="0" err="1"/>
              <a:t>Calpha</a:t>
            </a:r>
            <a:r>
              <a:rPr lang="en-US" altLang="zh-CN" dirty="0"/>
              <a:t> distance, </a:t>
            </a:r>
            <a:r>
              <a:rPr lang="zh-CN" altLang="en-US" dirty="0"/>
              <a:t>可优化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422934-E96B-420D-BCE7-AB84C4FA927D}"/>
              </a:ext>
            </a:extLst>
          </p:cNvPr>
          <p:cNvSpPr txBox="1"/>
          <p:nvPr/>
        </p:nvSpPr>
        <p:spPr>
          <a:xfrm>
            <a:off x="991402" y="5881690"/>
            <a:ext cx="10857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未来</a:t>
            </a:r>
            <a:r>
              <a:rPr lang="en-US" altLang="zh-CN" dirty="0"/>
              <a:t>epitope database2</a:t>
            </a:r>
            <a:r>
              <a:rPr lang="zh-CN" altLang="en-US" dirty="0"/>
              <a:t>同时包含</a:t>
            </a:r>
            <a:r>
              <a:rPr lang="en-US" altLang="zh-CN" dirty="0" err="1"/>
              <a:t>ag,vh,vl</a:t>
            </a:r>
            <a:r>
              <a:rPr lang="en-US" altLang="zh-CN" dirty="0"/>
              <a:t> seq</a:t>
            </a:r>
            <a:r>
              <a:rPr lang="zh-CN" altLang="en-US" dirty="0"/>
              <a:t>（若为</a:t>
            </a:r>
            <a:r>
              <a:rPr lang="en-US" altLang="zh-CN" dirty="0" err="1"/>
              <a:t>nb</a:t>
            </a:r>
            <a:r>
              <a:rPr lang="en-US" altLang="zh-CN" dirty="0"/>
              <a:t>-ag</a:t>
            </a:r>
            <a:r>
              <a:rPr lang="zh-CN" altLang="en-US" dirty="0"/>
              <a:t>，包含</a:t>
            </a:r>
            <a:r>
              <a:rPr lang="en-US" altLang="zh-CN" dirty="0" err="1"/>
              <a:t>ag,vhh</a:t>
            </a:r>
            <a:r>
              <a:rPr lang="en-US" altLang="zh-CN" dirty="0"/>
              <a:t> seq</a:t>
            </a:r>
            <a:r>
              <a:rPr lang="zh-CN" altLang="en-US" dirty="0"/>
              <a:t>），</a:t>
            </a:r>
            <a:r>
              <a:rPr lang="en-US" altLang="zh-CN" dirty="0"/>
              <a:t>4/4.5/5A heavy atom distance, </a:t>
            </a:r>
            <a:r>
              <a:rPr lang="zh-CN" altLang="en-US" dirty="0"/>
              <a:t>可筛选优化</a:t>
            </a:r>
          </a:p>
        </p:txBody>
      </p:sp>
    </p:spTree>
    <p:extLst>
      <p:ext uri="{BB962C8B-B14F-4D97-AF65-F5344CB8AC3E}">
        <p14:creationId xmlns:p14="http://schemas.microsoft.com/office/powerpoint/2010/main" val="272200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09C59-8C98-4E5C-9983-20BB70A9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表位库建设计划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5EE35E-8582-4E5D-830F-0135EE7F3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本周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按理想结构表位收集测试集表位，给少川测试结果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分析整理现有</a:t>
            </a:r>
            <a:r>
              <a:rPr lang="en-US" altLang="zh-CN" dirty="0">
                <a:solidFill>
                  <a:schemeClr val="tx1"/>
                </a:solidFill>
              </a:rPr>
              <a:t>10A</a:t>
            </a:r>
            <a:r>
              <a:rPr lang="zh-CN" altLang="en-US" dirty="0">
                <a:solidFill>
                  <a:schemeClr val="tx1"/>
                </a:solidFill>
              </a:rPr>
              <a:t>表位库</a:t>
            </a:r>
            <a:r>
              <a:rPr lang="en-US" altLang="zh-CN" dirty="0">
                <a:solidFill>
                  <a:schemeClr val="tx1"/>
                </a:solidFill>
              </a:rPr>
              <a:t>case</a:t>
            </a:r>
            <a:r>
              <a:rPr lang="zh-CN" altLang="en-US" dirty="0">
                <a:solidFill>
                  <a:schemeClr val="tx1"/>
                </a:solidFill>
              </a:rPr>
              <a:t>不同程度提升（或降低）</a:t>
            </a:r>
            <a:r>
              <a:rPr lang="en-US" altLang="zh-CN" dirty="0" err="1">
                <a:solidFill>
                  <a:schemeClr val="tx1"/>
                </a:solidFill>
              </a:rPr>
              <a:t>maxDockQ</a:t>
            </a:r>
            <a:r>
              <a:rPr lang="zh-CN" altLang="en-US" dirty="0">
                <a:solidFill>
                  <a:schemeClr val="tx1"/>
                </a:solidFill>
              </a:rPr>
              <a:t>的优势和问题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tx1"/>
                </a:solidFill>
              </a:rPr>
              <a:t>Fv92, S</a:t>
            </a:r>
            <a:r>
              <a:rPr lang="zh-CN" altLang="en-US" dirty="0">
                <a:solidFill>
                  <a:schemeClr val="tx1"/>
                </a:solidFill>
              </a:rPr>
              <a:t>药企，全量表位收集具体落地方案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后续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理想表位库讨论</a:t>
            </a:r>
          </a:p>
          <a:p>
            <a:r>
              <a:rPr lang="zh-CN" altLang="en-US" dirty="0"/>
              <a:t>建议信息全面记录</a:t>
            </a:r>
            <a:endParaRPr lang="en-US" altLang="zh-CN" dirty="0"/>
          </a:p>
          <a:p>
            <a:r>
              <a:rPr lang="en-US" altLang="zh-CN" dirty="0" err="1"/>
              <a:t>Ag,Ab</a:t>
            </a:r>
            <a:r>
              <a:rPr lang="zh-CN" altLang="en-US" dirty="0"/>
              <a:t>序列，</a:t>
            </a:r>
            <a:r>
              <a:rPr lang="en-US" altLang="zh-CN" dirty="0"/>
              <a:t>heavy atom 4A,4.5A,5A distance</a:t>
            </a:r>
            <a:r>
              <a:rPr lang="zh-CN" altLang="en-US" dirty="0"/>
              <a:t>梯度摸索</a:t>
            </a: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19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6737F-B5F6-4031-AFA9-EA54EFC8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可能遇到的问题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B9925C-798B-456E-A56D-0DCD51EE5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训练集未见过的样本，如果给出准确的结构表位信息，还是不能预测准确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Tough problem, </a:t>
            </a:r>
            <a:r>
              <a:rPr lang="zh-CN" altLang="en-US" dirty="0"/>
              <a:t>需依靠算法解决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会有人不认同用测试集的表位信息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劝服，将表位作为一种先验信息，辅助结构预测</a:t>
            </a:r>
          </a:p>
          <a:p>
            <a:pPr marL="457200" lvl="1" indent="0">
              <a:buNone/>
            </a:pPr>
            <a:r>
              <a:rPr lang="en-US" altLang="zh-CN" dirty="0"/>
              <a:t>Otherwise, </a:t>
            </a:r>
            <a:r>
              <a:rPr lang="zh-CN" altLang="en-US" dirty="0"/>
              <a:t>去除测试集表位，或只能利用功能、能量、预测表位，参考文献，专利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如果需预测不存在</a:t>
            </a:r>
            <a:r>
              <a:rPr lang="en-US" altLang="zh-CN" dirty="0" err="1"/>
              <a:t>gt</a:t>
            </a:r>
            <a:r>
              <a:rPr lang="zh-CN" altLang="en-US" dirty="0"/>
              <a:t>结构的</a:t>
            </a:r>
            <a:r>
              <a:rPr lang="en-US" altLang="zh-CN" dirty="0"/>
              <a:t>ag-ab</a:t>
            </a:r>
          </a:p>
          <a:p>
            <a:pPr marL="457200" lvl="1" indent="0">
              <a:buNone/>
            </a:pPr>
            <a:r>
              <a:rPr lang="zh-CN" altLang="en-US" dirty="0"/>
              <a:t>需对</a:t>
            </a:r>
            <a:r>
              <a:rPr lang="en-US" altLang="zh-CN" dirty="0"/>
              <a:t>Ag</a:t>
            </a:r>
            <a:r>
              <a:rPr lang="zh-CN" altLang="en-US" dirty="0"/>
              <a:t>表位分</a:t>
            </a:r>
            <a:r>
              <a:rPr lang="en-US" altLang="zh-CN" dirty="0"/>
              <a:t>bin, </a:t>
            </a:r>
            <a:r>
              <a:rPr lang="zh-CN" altLang="en-US" dirty="0"/>
              <a:t>对抗体序列进行</a:t>
            </a:r>
            <a:r>
              <a:rPr lang="en-US" altLang="zh-CN" dirty="0"/>
              <a:t>align, </a:t>
            </a:r>
            <a:r>
              <a:rPr lang="zh-CN" altLang="en-US" dirty="0"/>
              <a:t>找精准信息，参考文献，专利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结合自有实验结果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最后参考预测软件</a:t>
            </a:r>
          </a:p>
        </p:txBody>
      </p:sp>
    </p:spTree>
    <p:extLst>
      <p:ext uri="{BB962C8B-B14F-4D97-AF65-F5344CB8AC3E}">
        <p14:creationId xmlns:p14="http://schemas.microsoft.com/office/powerpoint/2010/main" val="468547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8E208012904A714E8CDC1B3E077C30CE" ma:contentTypeVersion="8" ma:contentTypeDescription="新建文档。" ma:contentTypeScope="" ma:versionID="eee5e6ba5ce1737d02c071a4cf51b308">
  <xsd:schema xmlns:xsd="http://www.w3.org/2001/XMLSchema" xmlns:xs="http://www.w3.org/2001/XMLSchema" xmlns:p="http://schemas.microsoft.com/office/2006/metadata/properties" xmlns:ns2="2c5bb0c1-db71-47bb-be61-52c00183123b" xmlns:ns3="ec2e6ad2-de5b-4c73-9d3c-47ba475bfa89" targetNamespace="http://schemas.microsoft.com/office/2006/metadata/properties" ma:root="true" ma:fieldsID="e315e0b09cad43ad21797cfcd2c6665e" ns2:_="" ns3:_="">
    <xsd:import namespace="2c5bb0c1-db71-47bb-be61-52c00183123b"/>
    <xsd:import namespace="ec2e6ad2-de5b-4c73-9d3c-47ba475bfa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5bb0c1-db71-47bb-be61-52c0018312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图像标记" ma:readOnly="false" ma:fieldId="{5cf76f15-5ced-4ddc-b409-7134ff3c332f}" ma:taxonomyMulti="true" ma:sspId="5271e09a-4498-4486-bbb1-e42c010830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2e6ad2-de5b-4c73-9d3c-47ba475bfa8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c8db6e0-e36b-4dc2-bb42-5c470c315c86}" ma:internalName="TaxCatchAll" ma:showField="CatchAllData" ma:web="ec2e6ad2-de5b-4c73-9d3c-47ba475bf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5bb0c1-db71-47bb-be61-52c00183123b">
      <Terms xmlns="http://schemas.microsoft.com/office/infopath/2007/PartnerControls"/>
    </lcf76f155ced4ddcb4097134ff3c332f>
    <TaxCatchAll xmlns="ec2e6ad2-de5b-4c73-9d3c-47ba475bfa89" xsi:nil="true"/>
  </documentManagement>
</p:properties>
</file>

<file path=customXml/itemProps1.xml><?xml version="1.0" encoding="utf-8"?>
<ds:datastoreItem xmlns:ds="http://schemas.openxmlformats.org/officeDocument/2006/customXml" ds:itemID="{9FB3E60B-2C5F-4AE6-977E-134A10129660}"/>
</file>

<file path=customXml/itemProps2.xml><?xml version="1.0" encoding="utf-8"?>
<ds:datastoreItem xmlns:ds="http://schemas.openxmlformats.org/officeDocument/2006/customXml" ds:itemID="{809B7C2A-48FE-4C73-BC3A-FDD8D9F4C055}"/>
</file>

<file path=customXml/itemProps3.xml><?xml version="1.0" encoding="utf-8"?>
<ds:datastoreItem xmlns:ds="http://schemas.openxmlformats.org/officeDocument/2006/customXml" ds:itemID="{157BD328-973E-4B50-B4B5-73555594C169}"/>
</file>

<file path=docProps/app.xml><?xml version="1.0" encoding="utf-8"?>
<Properties xmlns="http://schemas.openxmlformats.org/officeDocument/2006/extended-properties" xmlns:vt="http://schemas.openxmlformats.org/officeDocument/2006/docPropsVTypes">
  <TotalTime>101988</TotalTime>
  <Words>1456</Words>
  <Application>Microsoft Office PowerPoint</Application>
  <PresentationFormat>宽屏</PresentationFormat>
  <Paragraphs>215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Gotham Medium</vt:lpstr>
      <vt:lpstr>system-ui</vt:lpstr>
      <vt:lpstr>等线</vt:lpstr>
      <vt:lpstr>宋体</vt:lpstr>
      <vt:lpstr>微软雅黑</vt:lpstr>
      <vt:lpstr>Arial</vt:lpstr>
      <vt:lpstr>Calibri</vt:lpstr>
      <vt:lpstr>Wingdings</vt:lpstr>
      <vt:lpstr>Office 主题​​</vt:lpstr>
      <vt:lpstr>表位库建设 </vt:lpstr>
      <vt:lpstr>Epitope classification</vt:lpstr>
      <vt:lpstr>Ag-ab docking中的表位应用</vt:lpstr>
      <vt:lpstr>Case study_ Ag-ab_fv92_表位应用</vt:lpstr>
      <vt:lpstr>Case study_ Ag-ab_fv92_表位应用_perfect_case</vt:lpstr>
      <vt:lpstr>PowerPoint 演示文稿</vt:lpstr>
      <vt:lpstr>Ag-ab docking_理想表位库是终极目标</vt:lpstr>
      <vt:lpstr>表位库建设计划</vt:lpstr>
      <vt:lpstr>可能遇到的问题</vt:lpstr>
      <vt:lpstr>IEDB概述</vt:lpstr>
      <vt:lpstr>IEDB概述</vt:lpstr>
      <vt:lpstr>IEDB概述</vt:lpstr>
      <vt:lpstr>IEDB_检索已存在表位</vt:lpstr>
      <vt:lpstr>IEDB_预测新抗原表位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单击此处编辑标题（微软雅黑 30号字体）</dc:title>
  <dc:creator>admin</dc:creator>
  <cp:lastModifiedBy>Tingting TANG</cp:lastModifiedBy>
  <cp:revision>1264</cp:revision>
  <dcterms:created xsi:type="dcterms:W3CDTF">2019-06-19T02:08:00Z</dcterms:created>
  <dcterms:modified xsi:type="dcterms:W3CDTF">2023-06-25T14:58:49Z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FB3D97E6234849BDAB1066814CF3AC0B</vt:lpwstr>
  </property>
  <property fmtid="{D5CDD505-2E9C-101B-9397-08002B2CF9AE}" pid="4" name="ContentTypeId">
    <vt:lpwstr>0x0101008E208012904A714E8CDC1B3E077C30CE</vt:lpwstr>
  </property>
</Properties>
</file>